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37"/>
  </p:notesMasterIdLst>
  <p:sldIdLst>
    <p:sldId id="257" r:id="rId5"/>
    <p:sldId id="261" r:id="rId6"/>
    <p:sldId id="259" r:id="rId7"/>
    <p:sldId id="264" r:id="rId8"/>
    <p:sldId id="265" r:id="rId9"/>
    <p:sldId id="262" r:id="rId10"/>
    <p:sldId id="268" r:id="rId11"/>
    <p:sldId id="269" r:id="rId12"/>
    <p:sldId id="475" r:id="rId13"/>
    <p:sldId id="471" r:id="rId14"/>
    <p:sldId id="472" r:id="rId15"/>
    <p:sldId id="353" r:id="rId16"/>
    <p:sldId id="469" r:id="rId17"/>
    <p:sldId id="473" r:id="rId18"/>
    <p:sldId id="474" r:id="rId19"/>
    <p:sldId id="468" r:id="rId20"/>
    <p:sldId id="271" r:id="rId21"/>
    <p:sldId id="467" r:id="rId22"/>
    <p:sldId id="263" r:id="rId23"/>
    <p:sldId id="484" r:id="rId24"/>
    <p:sldId id="266" r:id="rId25"/>
    <p:sldId id="481" r:id="rId26"/>
    <p:sldId id="267" r:id="rId27"/>
    <p:sldId id="272" r:id="rId28"/>
    <p:sldId id="273" r:id="rId29"/>
    <p:sldId id="399" r:id="rId30"/>
    <p:sldId id="476" r:id="rId31"/>
    <p:sldId id="477" r:id="rId32"/>
    <p:sldId id="478" r:id="rId33"/>
    <p:sldId id="479" r:id="rId34"/>
    <p:sldId id="482" r:id="rId35"/>
    <p:sldId id="4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ynn, Patrick (NCR)" initials="FP(" lastIdx="5" clrIdx="0">
    <p:extLst>
      <p:ext uri="{19B8F6BF-5375-455C-9EA6-DF929625EA0E}">
        <p15:presenceInfo xmlns:p15="http://schemas.microsoft.com/office/powerpoint/2012/main" userId="S::patrick.flynn@justice.gc.ca::5be1df0e-019f-4f48-8420-51cfb48380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0B483-DCA0-4264-B7E0-3D8560F4F333}" type="datetimeFigureOut">
              <a:rPr lang="en-CA" smtClean="0"/>
              <a:t>2024-07-18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96F82-8077-4CCD-9B38-7FDAD4DA32FF}" type="slidenum">
              <a:rPr lang="en-CA" smtClean="0"/>
              <a:t>‹#›</a:t>
            </a:fld>
            <a:endParaRPr lang="en-CA"/>
          </a:p>
        </p:txBody>
      </p:sp>
    </p:spTree>
    <p:extLst>
      <p:ext uri="{BB962C8B-B14F-4D97-AF65-F5344CB8AC3E}">
        <p14:creationId xmlns:p14="http://schemas.microsoft.com/office/powerpoint/2010/main" val="213550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67642D-7FF3-4A08-A400-FBC40DD53F22}" type="slidenum">
              <a:rPr lang="fr-CA" smtClean="0"/>
              <a:t>12</a:t>
            </a:fld>
            <a:endParaRPr lang="fr-CA"/>
          </a:p>
        </p:txBody>
      </p:sp>
    </p:spTree>
    <p:extLst>
      <p:ext uri="{BB962C8B-B14F-4D97-AF65-F5344CB8AC3E}">
        <p14:creationId xmlns:p14="http://schemas.microsoft.com/office/powerpoint/2010/main" val="23772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67642D-7FF3-4A08-A400-FBC40DD53F22}" type="slidenum">
              <a:rPr lang="fr-CA" smtClean="0"/>
              <a:t>26</a:t>
            </a:fld>
            <a:endParaRPr lang="fr-CA"/>
          </a:p>
        </p:txBody>
      </p:sp>
    </p:spTree>
    <p:extLst>
      <p:ext uri="{BB962C8B-B14F-4D97-AF65-F5344CB8AC3E}">
        <p14:creationId xmlns:p14="http://schemas.microsoft.com/office/powerpoint/2010/main" val="250721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7/18/2024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7/18/2024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7/18/2024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7/18/2024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7/18/2024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7/18/2024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7/18/2024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7/18/2024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lcc-chlc.ca/ULCC/media/Civil-Section-documents/Uniform-Apology-Act-2007.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anlii.ca/t/g6s8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lii.org/en/bc/bcla/doc/2019/2019canlii67534/2019canlii67534.html?searchUrlHash=AAAAAQANYGFwb2xvZ3kgYWN0YAAAAAAB&amp;resultIndex=2" TargetMode="External"/><Relationship Id="rId2" Type="http://schemas.openxmlformats.org/officeDocument/2006/relationships/hyperlink" Target="http://www.canlii.org/en/on/onsc/doc/2015/2015onsc5599/2015onsc5599.html?autocompleteStr=cormack%20v.%20ch&amp;autocompletePos=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lii.org/en/on/onmic/doc/2020/2020onmic12/2020onmic12.html?autocompleteStr=2020%20ONMIC%2012&amp;autocompletePos=1" TargetMode="External"/><Relationship Id="rId2" Type="http://schemas.openxmlformats.org/officeDocument/2006/relationships/hyperlink" Target="https://www.canlii.org/en/ca/sst/doc/2020/2020sst1110/2020sst1110.html?autocompleteStr=2020%20SST%201110&amp;autocompletePos=1" TargetMode="External"/><Relationship Id="rId1" Type="http://schemas.openxmlformats.org/officeDocument/2006/relationships/slideLayout" Target="../slideLayouts/slideLayout2.xml"/><Relationship Id="rId4" Type="http://schemas.openxmlformats.org/officeDocument/2006/relationships/hyperlink" Target="https://www.canlii.org/en/on/onsc/doc/2021/2021onsc670/2021onsc670.html?autocompleteStr=2021%20ONSC%20670&amp;autocompletePos=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lii.org/en/nl/nlhrc/doc/2020/2020canlii83875/2020canlii83875.html?autocompleteStr=%2C%202020%20CanLII%2083875%20&amp;autocompletePos=1" TargetMode="External"/><Relationship Id="rId2" Type="http://schemas.openxmlformats.org/officeDocument/2006/relationships/hyperlink" Target="https://www.canlii.org/en/ab/abqb/doc/2021/2021abqb134/2021abqb134.html?autocompleteStr=2021%20ABQB%20134&amp;autocompletePos=1" TargetMode="External"/><Relationship Id="rId1" Type="http://schemas.openxmlformats.org/officeDocument/2006/relationships/slideLayout" Target="../slideLayouts/slideLayout2.xml"/><Relationship Id="rId4" Type="http://schemas.openxmlformats.org/officeDocument/2006/relationships/hyperlink" Target="https://www.canlii.org/en/on/onla/doc/2020/2020canlii25423/2020canlii25423.html?autocompleteStr=2020%20CanLII%2025423%20&amp;autocompletePos=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canlii.ca/t/1dmg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gbtpurge.com/wp-content/uploads/2018/04/Final-Settlement-Agreement.pdf" TargetMode="External"/><Relationship Id="rId2" Type="http://schemas.openxmlformats.org/officeDocument/2006/relationships/hyperlink" Target="https://sixtiesscoopsettlement.info/wp-content/uploads/2024/03/Riddle-c.-Canada-2018-CF-641-CanLII-2018-06-21.pdf" TargetMode="External"/><Relationship Id="rId1" Type="http://schemas.openxmlformats.org/officeDocument/2006/relationships/slideLayout" Target="../slideLayouts/slideLayout2.xml"/><Relationship Id="rId4" Type="http://schemas.openxmlformats.org/officeDocument/2006/relationships/hyperlink" Target="https://fnchildclaims.ca/wp-content/uploads/2023/03/Final_Settlement_Agreement_-_April_19_fully_executed.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canlii.org/en/on/onsc/doc/2021/2021onsc3817/2021onsc3817.html?resultIndex=2&amp;resultId=8e070909ed4046df848277521daec31c&amp;searchId=2024-07-09T10:41:20:654/e45bc0b5e7d54a8fa4c454880ec0cc6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anlii.ca/t/1dmg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lii.ca/t/jjj76" TargetMode="External"/><Relationship Id="rId2" Type="http://schemas.openxmlformats.org/officeDocument/2006/relationships/hyperlink" Target="https://canlii.ca/t/gft6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latin typeface="Calibri" panose="020F0502020204030204" pitchFamily="34" charset="0"/>
                <a:cs typeface="Calibri" panose="020F0502020204030204" pitchFamily="34" charset="0"/>
              </a:rPr>
              <a:t>Apologies and the Law</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sz="2400" dirty="0">
                <a:solidFill>
                  <a:schemeClr val="tx1">
                    <a:lumMod val="85000"/>
                    <a:lumOff val="15000"/>
                  </a:schemeClr>
                </a:solidFill>
              </a:rPr>
              <a:t>Bevin Worton</a:t>
            </a:r>
          </a:p>
          <a:p>
            <a:r>
              <a:rPr lang="en-US" sz="2400" dirty="0">
                <a:solidFill>
                  <a:schemeClr val="tx1">
                    <a:lumMod val="85000"/>
                    <a:lumOff val="15000"/>
                  </a:schemeClr>
                </a:solidFill>
              </a:rPr>
              <a:t>July 2024</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9760-349B-25DF-40C3-1A8D0C344C57}"/>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Clarifying the law: Apology Laws</a:t>
            </a:r>
          </a:p>
        </p:txBody>
      </p:sp>
      <p:sp>
        <p:nvSpPr>
          <p:cNvPr id="3" name="Content Placeholder 2">
            <a:extLst>
              <a:ext uri="{FF2B5EF4-FFF2-40B4-BE49-F238E27FC236}">
                <a16:creationId xmlns:a16="http://schemas.microsoft.com/office/drawing/2014/main" id="{1E7F2029-BD63-E5A3-4712-1044DFCCB5CC}"/>
              </a:ext>
            </a:extLst>
          </p:cNvPr>
          <p:cNvSpPr>
            <a:spLocks noGrp="1"/>
          </p:cNvSpPr>
          <p:nvPr>
            <p:ph idx="1"/>
          </p:nvPr>
        </p:nvSpPr>
        <p:spPr/>
        <p:txBody>
          <a:bodyPr/>
          <a:lstStyle/>
          <a:p>
            <a:pPr algn="just">
              <a:spcBef>
                <a:spcPts val="0"/>
              </a:spcBef>
              <a:buClr>
                <a:srgbClr val="CC9900"/>
              </a:buClr>
              <a:buNone/>
            </a:pPr>
            <a:r>
              <a:rPr lang="en-CA" sz="2000" dirty="0">
                <a:latin typeface="Calibri" panose="020F0502020204030204" pitchFamily="34" charset="0"/>
                <a:cs typeface="Calibri" panose="020F0502020204030204" pitchFamily="34" charset="0"/>
              </a:rPr>
              <a:t>Some apologies are already protected.  For example, things said without prejudice, or things said during mediation.</a:t>
            </a:r>
          </a:p>
          <a:p>
            <a:pPr lvl="1" algn="just">
              <a:spcBef>
                <a:spcPts val="0"/>
              </a:spcBef>
            </a:pPr>
            <a:endParaRPr lang="en-CA" sz="2000"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An Apology law clarifies that apologies may not be construed as an evidentiary admission. </a:t>
            </a:r>
          </a:p>
          <a:p>
            <a:pPr algn="just">
              <a:spcBef>
                <a:spcPts val="0"/>
              </a:spcBef>
              <a:buClr>
                <a:srgbClr val="CC9900"/>
              </a:buClr>
              <a:buNone/>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Some studies of pre-Apology in law English and Australian jurisprudence suggest that an apology could be evidence of liability.</a:t>
            </a:r>
          </a:p>
          <a:p>
            <a:pPr marL="342900" indent="-342900" algn="just">
              <a:spcBef>
                <a:spcPts val="0"/>
              </a:spcBef>
            </a:pPr>
            <a:r>
              <a:rPr lang="en-CA" sz="2000" dirty="0">
                <a:latin typeface="Calibri" panose="020F0502020204030204" pitchFamily="34" charset="0"/>
                <a:cs typeface="Calibri" panose="020F0502020204030204" pitchFamily="34" charset="0"/>
              </a:rPr>
              <a:t>Law allows counsel to advise clients that they may apologize without attracting liability (providing that they JUST apologize and do not admit new facts).</a:t>
            </a:r>
          </a:p>
          <a:p>
            <a:endParaRPr lang="en-CA" dirty="0"/>
          </a:p>
        </p:txBody>
      </p:sp>
    </p:spTree>
    <p:extLst>
      <p:ext uri="{BB962C8B-B14F-4D97-AF65-F5344CB8AC3E}">
        <p14:creationId xmlns:p14="http://schemas.microsoft.com/office/powerpoint/2010/main" val="89873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0A82-BE84-5994-9BE5-65724E3DEC69}"/>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Apology Laws in other countries</a:t>
            </a:r>
          </a:p>
        </p:txBody>
      </p:sp>
      <p:sp>
        <p:nvSpPr>
          <p:cNvPr id="3" name="Content Placeholder 2">
            <a:extLst>
              <a:ext uri="{FF2B5EF4-FFF2-40B4-BE49-F238E27FC236}">
                <a16:creationId xmlns:a16="http://schemas.microsoft.com/office/drawing/2014/main" id="{004244C4-CBE5-DDCF-C2F8-E090BB6D96B9}"/>
              </a:ext>
            </a:extLst>
          </p:cNvPr>
          <p:cNvSpPr>
            <a:spLocks noGrp="1"/>
          </p:cNvSpPr>
          <p:nvPr>
            <p:ph idx="1"/>
          </p:nvPr>
        </p:nvSpPr>
        <p:spPr/>
        <p:txBody>
          <a:bodyPr>
            <a:normAutofit lnSpcReduction="10000"/>
          </a:bodyPr>
          <a:lstStyle/>
          <a:p>
            <a:pPr marL="342900" indent="-342900" algn="just">
              <a:spcBef>
                <a:spcPts val="0"/>
              </a:spcBef>
            </a:pPr>
            <a:r>
              <a:rPr lang="en-CA" sz="2000" dirty="0">
                <a:latin typeface="Calibri" panose="020F0502020204030204" pitchFamily="34" charset="0"/>
                <a:cs typeface="Calibri" panose="020F0502020204030204" pitchFamily="34" charset="0"/>
              </a:rPr>
              <a:t>US: 36 states since 1986 have some form of apology legislation</a:t>
            </a:r>
          </a:p>
          <a:p>
            <a:pPr marL="342900" indent="-342900" algn="just">
              <a:spcBef>
                <a:spcPts val="0"/>
              </a:spcBef>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Australia: All 6 states, the Northern Territory, and the Australian Capital Territory.</a:t>
            </a:r>
          </a:p>
          <a:p>
            <a:pPr marL="342900" indent="-342900" algn="just">
              <a:spcBef>
                <a:spcPts val="0"/>
              </a:spcBef>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UK: </a:t>
            </a:r>
            <a:r>
              <a:rPr lang="en-CA" sz="2000" i="1" dirty="0">
                <a:latin typeface="Calibri" panose="020F0502020204030204" pitchFamily="34" charset="0"/>
                <a:cs typeface="Calibri" panose="020F0502020204030204" pitchFamily="34" charset="0"/>
              </a:rPr>
              <a:t>Compensation Act</a:t>
            </a:r>
            <a:r>
              <a:rPr lang="en-CA" sz="2000" dirty="0">
                <a:latin typeface="Calibri" panose="020F0502020204030204" pitchFamily="34" charset="0"/>
                <a:cs typeface="Calibri" panose="020F0502020204030204" pitchFamily="34" charset="0"/>
              </a:rPr>
              <a:t> 2006</a:t>
            </a:r>
          </a:p>
          <a:p>
            <a:pPr marL="342900" indent="-342900" algn="just">
              <a:spcBef>
                <a:spcPts val="0"/>
              </a:spcBef>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Scope and reach of each law varies:</a:t>
            </a:r>
          </a:p>
          <a:p>
            <a:pPr marL="714375" lvl="1" indent="-357188" algn="just">
              <a:spcBef>
                <a:spcPts val="0"/>
              </a:spcBef>
            </a:pPr>
            <a:r>
              <a:rPr lang="en-CA" sz="2000" dirty="0">
                <a:latin typeface="Calibri" panose="020F0502020204030204" pitchFamily="34" charset="0"/>
                <a:cs typeface="Calibri" panose="020F0502020204030204" pitchFamily="34" charset="0"/>
              </a:rPr>
              <a:t>Narrow scope in most US states: restricted to malpractice or accidents and only protects expression of sympathy or regret.</a:t>
            </a:r>
          </a:p>
          <a:p>
            <a:pPr marL="714375" lvl="1" indent="-357188" algn="just">
              <a:spcBef>
                <a:spcPts val="0"/>
              </a:spcBef>
            </a:pPr>
            <a:r>
              <a:rPr lang="en-CA" sz="2000" dirty="0">
                <a:latin typeface="Calibri" panose="020F0502020204030204" pitchFamily="34" charset="0"/>
                <a:cs typeface="Calibri" panose="020F0502020204030204" pitchFamily="34" charset="0"/>
              </a:rPr>
              <a:t>Broader scope in Australia: covers most civil actions with few exceptions (i.e. defamation) but also does not include protection of an admission of fault. </a:t>
            </a:r>
          </a:p>
          <a:p>
            <a:endParaRPr lang="en-CA" dirty="0"/>
          </a:p>
        </p:txBody>
      </p:sp>
    </p:spTree>
    <p:extLst>
      <p:ext uri="{BB962C8B-B14F-4D97-AF65-F5344CB8AC3E}">
        <p14:creationId xmlns:p14="http://schemas.microsoft.com/office/powerpoint/2010/main" val="20225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latin typeface="Calibri" panose="020F0502020204030204" pitchFamily="34" charset="0"/>
                <a:cs typeface="Calibri" panose="020F0502020204030204" pitchFamily="34" charset="0"/>
              </a:rPr>
              <a:t>Apology Laws in Canada</a:t>
            </a:r>
          </a:p>
        </p:txBody>
      </p:sp>
      <p:sp>
        <p:nvSpPr>
          <p:cNvPr id="3" name="Content Placeholder 2"/>
          <p:cNvSpPr>
            <a:spLocks noGrp="1"/>
          </p:cNvSpPr>
          <p:nvPr>
            <p:ph idx="1"/>
          </p:nvPr>
        </p:nvSpPr>
        <p:spPr/>
        <p:txBody>
          <a:bodyPr/>
          <a:lstStyle/>
          <a:p>
            <a:pPr algn="just">
              <a:spcBef>
                <a:spcPts val="0"/>
              </a:spcBef>
              <a:buNone/>
            </a:pPr>
            <a:r>
              <a:rPr lang="en-CA" sz="2200" dirty="0"/>
              <a:t>Apology laws attempt to "make the civil justice system more accessible, affordable and effective“ and to “promote the early and effective resolution of disputes by removing concerns about the legal impact of an apology."</a:t>
            </a:r>
          </a:p>
          <a:p>
            <a:pPr algn="just">
              <a:spcBef>
                <a:spcPts val="0"/>
              </a:spcBef>
              <a:buNone/>
            </a:pPr>
            <a:endParaRPr lang="en-CA" sz="2200" dirty="0"/>
          </a:p>
          <a:p>
            <a:pPr lvl="1" indent="0" algn="just">
              <a:spcBef>
                <a:spcPts val="0"/>
              </a:spcBef>
              <a:buNone/>
            </a:pPr>
            <a:r>
              <a:rPr lang="en-CA" sz="2200" dirty="0"/>
              <a:t>British Columbia, Legislative Assembly, Hansard, Vol. 8, No. 7 (29 March 2006) at 3456 (Hon. W. </a:t>
            </a:r>
            <a:r>
              <a:rPr lang="en-CA" sz="2200" dirty="0" err="1"/>
              <a:t>Oppal</a:t>
            </a:r>
            <a:r>
              <a:rPr lang="en-CA" sz="2200" dirty="0"/>
              <a:t>) </a:t>
            </a:r>
          </a:p>
          <a:p>
            <a:endParaRPr lang="en-CA" dirty="0"/>
          </a:p>
        </p:txBody>
      </p:sp>
      <p:sp>
        <p:nvSpPr>
          <p:cNvPr id="4" name="Slide Number Placeholder 3"/>
          <p:cNvSpPr>
            <a:spLocks noGrp="1"/>
          </p:cNvSpPr>
          <p:nvPr>
            <p:ph type="sldNum" sz="quarter" idx="12"/>
          </p:nvPr>
        </p:nvSpPr>
        <p:spPr/>
        <p:txBody>
          <a:bodyPr/>
          <a:lstStyle/>
          <a:p>
            <a:fld id="{65329C26-39B5-8841-BCCE-7581D59DEC17}" type="slidenum">
              <a:rPr lang="en-US" smtClean="0"/>
              <a:t>12</a:t>
            </a:fld>
            <a:endParaRPr lang="en-US"/>
          </a:p>
        </p:txBody>
      </p:sp>
    </p:spTree>
    <p:extLst>
      <p:ext uri="{BB962C8B-B14F-4D97-AF65-F5344CB8AC3E}">
        <p14:creationId xmlns:p14="http://schemas.microsoft.com/office/powerpoint/2010/main" val="352286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F98-35B1-A9DC-523E-B2811FFB638E}"/>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Apology Laws in Canada</a:t>
            </a:r>
          </a:p>
        </p:txBody>
      </p:sp>
      <p:sp>
        <p:nvSpPr>
          <p:cNvPr id="3" name="Content Placeholder 2">
            <a:extLst>
              <a:ext uri="{FF2B5EF4-FFF2-40B4-BE49-F238E27FC236}">
                <a16:creationId xmlns:a16="http://schemas.microsoft.com/office/drawing/2014/main" id="{62268A55-4CF7-CAE9-A436-0B4309A5A9D8}"/>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Most jurisdictions have adopted apology legislation:</a:t>
            </a:r>
          </a:p>
          <a:p>
            <a:pPr lvl="1" fontAlgn="t">
              <a:spcBef>
                <a:spcPts val="0"/>
              </a:spcBef>
              <a:spcAft>
                <a:spcPts val="0"/>
              </a:spcAft>
              <a:buSzPts val="2000"/>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British Columbia, 2006 </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Saskatchewan, 2007 </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Manitoba, 2008 </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Alberta, 2008 </a:t>
            </a:r>
            <a:endParaRPr lang="en-CA" sz="1600" b="0" i="0" u="none" strike="noStrike" dirty="0">
              <a:effectLst/>
              <a:latin typeface="Calibri" panose="020F0502020204030204" pitchFamily="34" charset="0"/>
              <a:cs typeface="Calibri" panose="020F0502020204030204" pitchFamily="34" charset="0"/>
            </a:endParaRPr>
          </a:p>
          <a:p>
            <a:pPr lvl="1">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Ontario, 2009 </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Newfoundland &amp; Labrador, 2009</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Nova Scotia, 2009</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1" i="0" u="none" strike="noStrike" kern="1200" dirty="0">
                <a:solidFill>
                  <a:srgbClr val="000000"/>
                </a:solidFill>
                <a:effectLst/>
                <a:latin typeface="Calibri" panose="020F0502020204030204" pitchFamily="34" charset="0"/>
                <a:cs typeface="Calibri" panose="020F0502020204030204" pitchFamily="34" charset="0"/>
              </a:rPr>
              <a:t>Prince Edward Island, 2009 </a:t>
            </a:r>
            <a:endParaRPr lang="en-CA" sz="1600" b="1"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Nunavut, 2010</a:t>
            </a:r>
            <a:endParaRPr lang="en-CA" sz="1600" b="0" i="0" u="none" strike="noStrike" dirty="0">
              <a:effectLst/>
              <a:latin typeface="Calibri" panose="020F0502020204030204" pitchFamily="34" charset="0"/>
              <a:cs typeface="Calibri" panose="020F0502020204030204" pitchFamily="34" charset="0"/>
            </a:endParaRPr>
          </a:p>
          <a:p>
            <a:pPr lvl="1" fontAlgn="t">
              <a:spcBef>
                <a:spcPts val="0"/>
              </a:spcBef>
              <a:spcAft>
                <a:spcPts val="0"/>
              </a:spcAft>
              <a:buFont typeface="Arial" panose="020B0604020202020204" pitchFamily="34" charset="0"/>
              <a:buChar char="•"/>
            </a:pPr>
            <a:r>
              <a:rPr lang="en-CA" sz="1600" b="0" i="0" u="none" strike="noStrike" kern="1200" dirty="0">
                <a:solidFill>
                  <a:srgbClr val="000000"/>
                </a:solidFill>
                <a:effectLst/>
                <a:latin typeface="Calibri" panose="020F0502020204030204" pitchFamily="34" charset="0"/>
                <a:cs typeface="Calibri" panose="020F0502020204030204" pitchFamily="34" charset="0"/>
              </a:rPr>
              <a:t>Northwest Territories, 2013</a:t>
            </a:r>
          </a:p>
          <a:p>
            <a:pPr lvl="1" fontAlgn="t">
              <a:spcBef>
                <a:spcPts val="0"/>
              </a:spcBef>
              <a:spcAft>
                <a:spcPts val="0"/>
              </a:spcAft>
              <a:buFont typeface="Arial" panose="020B0604020202020204" pitchFamily="34" charset="0"/>
              <a:buChar char="•"/>
            </a:pPr>
            <a:r>
              <a:rPr lang="en-CA" sz="1600" b="1" dirty="0">
                <a:solidFill>
                  <a:srgbClr val="000000"/>
                </a:solidFill>
                <a:latin typeface="Calibri" panose="020F0502020204030204" pitchFamily="34" charset="0"/>
                <a:cs typeface="Calibri" panose="020F0502020204030204" pitchFamily="34" charset="0"/>
              </a:rPr>
              <a:t>Quebec 2020</a:t>
            </a:r>
            <a:endParaRPr lang="en-CA" sz="1600" b="1" i="0" u="none" strike="noStrike" dirty="0">
              <a:effectLst/>
              <a:latin typeface="Calibri" panose="020F0502020204030204" pitchFamily="34" charset="0"/>
              <a:cs typeface="Calibri" panose="020F0502020204030204" pitchFamily="34" charset="0"/>
            </a:endParaRPr>
          </a:p>
          <a:p>
            <a:r>
              <a:rPr lang="en-CA" dirty="0">
                <a:latin typeface="Calibri" panose="020F0502020204030204" pitchFamily="34" charset="0"/>
                <a:cs typeface="Calibri" panose="020F0502020204030204" pitchFamily="34" charset="0"/>
              </a:rPr>
              <a:t>Based on the ULCC Uniform Apology Act: </a:t>
            </a:r>
            <a:r>
              <a:rPr lang="en-US" dirty="0">
                <a:latin typeface="Calibri" panose="020F0502020204030204" pitchFamily="34" charset="0"/>
                <a:cs typeface="Calibri" panose="020F0502020204030204" pitchFamily="34" charset="0"/>
                <a:hlinkClick r:id="rId2"/>
              </a:rPr>
              <a:t>Microsoft Word - Uniform Apology Act Eng (ulcc-chlc.ca)</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484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C58F-B5B2-3AEC-0091-BF8ADCE133A1}"/>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ULCC Apology Act</a:t>
            </a:r>
          </a:p>
        </p:txBody>
      </p:sp>
      <p:sp>
        <p:nvSpPr>
          <p:cNvPr id="3" name="Content Placeholder 2">
            <a:extLst>
              <a:ext uri="{FF2B5EF4-FFF2-40B4-BE49-F238E27FC236}">
                <a16:creationId xmlns:a16="http://schemas.microsoft.com/office/drawing/2014/main" id="{CD2CB598-A83F-05BB-1291-3BD5CCFA3A1B}"/>
              </a:ext>
            </a:extLst>
          </p:cNvPr>
          <p:cNvSpPr>
            <a:spLocks noGrp="1"/>
          </p:cNvSpPr>
          <p:nvPr>
            <p:ph idx="1"/>
          </p:nvPr>
        </p:nvSpPr>
        <p:spPr/>
        <p:txBody>
          <a:bodyPr/>
          <a:lstStyle/>
          <a:p>
            <a:pPr marL="342900" indent="-342900" algn="just">
              <a:spcBef>
                <a:spcPts val="0"/>
              </a:spcBef>
            </a:pPr>
            <a:r>
              <a:rPr lang="en-CA" sz="2000" dirty="0"/>
              <a:t>Broad scope, covers all types of civil disputes.</a:t>
            </a:r>
          </a:p>
          <a:p>
            <a:pPr marL="714375" lvl="1" indent="-357188" algn="just">
              <a:spcBef>
                <a:spcPts val="0"/>
              </a:spcBef>
            </a:pPr>
            <a:r>
              <a:rPr lang="en-CA" sz="2000" dirty="0"/>
              <a:t>PEI: restricted to healthcare</a:t>
            </a:r>
          </a:p>
          <a:p>
            <a:pPr marL="714375" lvl="1" indent="-357188" algn="just">
              <a:spcBef>
                <a:spcPts val="0"/>
              </a:spcBef>
            </a:pPr>
            <a:r>
              <a:rPr lang="en-CA" sz="2000" dirty="0"/>
              <a:t>Quebec: restricted to expressions of sympathy and regret</a:t>
            </a:r>
          </a:p>
          <a:p>
            <a:pPr marL="357187" lvl="1" indent="0" algn="just">
              <a:spcBef>
                <a:spcPts val="0"/>
              </a:spcBef>
              <a:buNone/>
            </a:pPr>
            <a:endParaRPr lang="en-CA" sz="2000" dirty="0"/>
          </a:p>
          <a:p>
            <a:pPr indent="-434813" algn="just">
              <a:spcBef>
                <a:spcPts val="0"/>
              </a:spcBef>
            </a:pPr>
            <a:r>
              <a:rPr lang="en-CA" sz="2000" dirty="0"/>
              <a:t>Excludes criminal matters</a:t>
            </a:r>
          </a:p>
          <a:p>
            <a:pPr indent="-434813" algn="just">
              <a:spcBef>
                <a:spcPts val="0"/>
              </a:spcBef>
            </a:pPr>
            <a:endParaRPr lang="en-CA" sz="2000" dirty="0"/>
          </a:p>
          <a:p>
            <a:pPr indent="-434813" algn="just">
              <a:spcBef>
                <a:spcPts val="0"/>
              </a:spcBef>
            </a:pPr>
            <a:r>
              <a:rPr lang="en-CA" sz="2000" dirty="0"/>
              <a:t>Applies to apologies tendered before dispute resolution, not after</a:t>
            </a:r>
          </a:p>
          <a:p>
            <a:pPr indent="-434813" algn="just">
              <a:spcBef>
                <a:spcPts val="0"/>
              </a:spcBef>
            </a:pPr>
            <a:endParaRPr lang="en-CA" sz="2000" dirty="0"/>
          </a:p>
          <a:p>
            <a:pPr indent="-434813" algn="just">
              <a:spcBef>
                <a:spcPts val="0"/>
              </a:spcBef>
            </a:pPr>
            <a:r>
              <a:rPr lang="en-CA" sz="2000" dirty="0"/>
              <a:t>Applies to all persons, natural and corporate</a:t>
            </a:r>
          </a:p>
          <a:p>
            <a:endParaRPr lang="en-CA" dirty="0"/>
          </a:p>
        </p:txBody>
      </p:sp>
    </p:spTree>
    <p:extLst>
      <p:ext uri="{BB962C8B-B14F-4D97-AF65-F5344CB8AC3E}">
        <p14:creationId xmlns:p14="http://schemas.microsoft.com/office/powerpoint/2010/main" val="232367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1FDA-5567-3557-C8B9-7E006F0F5587}"/>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So What Changed?</a:t>
            </a:r>
          </a:p>
        </p:txBody>
      </p:sp>
      <p:sp>
        <p:nvSpPr>
          <p:cNvPr id="3" name="Content Placeholder 2">
            <a:extLst>
              <a:ext uri="{FF2B5EF4-FFF2-40B4-BE49-F238E27FC236}">
                <a16:creationId xmlns:a16="http://schemas.microsoft.com/office/drawing/2014/main" id="{CCE902D4-A314-CC1A-EA36-A9D010C5E3C3}"/>
              </a:ext>
            </a:extLst>
          </p:cNvPr>
          <p:cNvSpPr>
            <a:spLocks noGrp="1"/>
          </p:cNvSpPr>
          <p:nvPr>
            <p:ph idx="1"/>
          </p:nvPr>
        </p:nvSpPr>
        <p:spPr/>
        <p:txBody>
          <a:bodyPr/>
          <a:lstStyle/>
          <a:p>
            <a:pPr marL="342900" indent="-342900" algn="just">
              <a:spcBef>
                <a:spcPts val="0"/>
              </a:spcBef>
            </a:pPr>
            <a:r>
              <a:rPr lang="en-CA" sz="2000" dirty="0">
                <a:latin typeface="Calibri" panose="020F0502020204030204" pitchFamily="34" charset="0"/>
                <a:cs typeface="Calibri" panose="020F0502020204030204" pitchFamily="34" charset="0"/>
              </a:rPr>
              <a:t>Mediation or other non-binding </a:t>
            </a:r>
            <a:r>
              <a:rPr lang="en-CA" sz="2000" dirty="0">
                <a:solidFill>
                  <a:schemeClr val="tx1"/>
                </a:solidFill>
                <a:latin typeface="Calibri" panose="020F0502020204030204" pitchFamily="34" charset="0"/>
                <a:cs typeface="Calibri" panose="020F0502020204030204" pitchFamily="34" charset="0"/>
              </a:rPr>
              <a:t>Dispute Resolution </a:t>
            </a:r>
            <a:r>
              <a:rPr lang="en-CA" sz="2000" dirty="0">
                <a:latin typeface="Calibri" panose="020F0502020204030204" pitchFamily="34" charset="0"/>
                <a:cs typeface="Calibri" panose="020F0502020204030204" pitchFamily="34" charset="0"/>
              </a:rPr>
              <a:t>processes are not covered by legislation. However, the scope of the settlement privilege would cover apologies tendered in mediation proceedings. (see </a:t>
            </a:r>
            <a:r>
              <a:rPr lang="en-CA" sz="2000" i="1" dirty="0">
                <a:latin typeface="Calibri" panose="020F0502020204030204" pitchFamily="34" charset="0"/>
                <a:cs typeface="Calibri" panose="020F0502020204030204" pitchFamily="34" charset="0"/>
                <a:hlinkClick r:id="rId2"/>
              </a:rPr>
              <a:t>Union Carbide Canada Inc. v Bombardier Inc</a:t>
            </a:r>
            <a:r>
              <a:rPr lang="en-CA" sz="2000" dirty="0">
                <a:latin typeface="Calibri" panose="020F0502020204030204" pitchFamily="34" charset="0"/>
                <a:cs typeface="Calibri" panose="020F0502020204030204" pitchFamily="34" charset="0"/>
                <a:hlinkClick r:id="rId2"/>
              </a:rPr>
              <a:t>., </a:t>
            </a:r>
            <a:r>
              <a:rPr lang="en-CA" sz="2000" dirty="0">
                <a:latin typeface="Calibri" panose="020F0502020204030204" pitchFamily="34" charset="0"/>
                <a:cs typeface="Calibri" panose="020F0502020204030204" pitchFamily="34" charset="0"/>
              </a:rPr>
              <a:t>2014 SCC 35)</a:t>
            </a:r>
          </a:p>
          <a:p>
            <a:pPr marL="342900" indent="-342900" algn="just">
              <a:spcBef>
                <a:spcPts val="0"/>
              </a:spcBef>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Canadian courts and tribunals have rendered decisions that make it clear that apologies do not constitute proof of liability. </a:t>
            </a:r>
          </a:p>
          <a:p>
            <a:pPr marL="342900" indent="-342900" algn="just">
              <a:spcBef>
                <a:spcPts val="0"/>
              </a:spcBef>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However, remember that having an Apology Act in place does not mean that an apology is provided with an absolute protection. </a:t>
            </a:r>
          </a:p>
          <a:p>
            <a:endParaRPr lang="en-CA" dirty="0"/>
          </a:p>
        </p:txBody>
      </p:sp>
    </p:spTree>
    <p:extLst>
      <p:ext uri="{BB962C8B-B14F-4D97-AF65-F5344CB8AC3E}">
        <p14:creationId xmlns:p14="http://schemas.microsoft.com/office/powerpoint/2010/main" val="389703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9A46-CF9D-DC1A-34FE-824A435AFDF8}"/>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Apology vs Statement of Fact</a:t>
            </a:r>
          </a:p>
        </p:txBody>
      </p:sp>
      <p:sp>
        <p:nvSpPr>
          <p:cNvPr id="3" name="Content Placeholder 2">
            <a:extLst>
              <a:ext uri="{FF2B5EF4-FFF2-40B4-BE49-F238E27FC236}">
                <a16:creationId xmlns:a16="http://schemas.microsoft.com/office/drawing/2014/main" id="{329F5413-4454-2DB0-1350-DEB7EC0137F1}"/>
              </a:ext>
            </a:extLst>
          </p:cNvPr>
          <p:cNvSpPr>
            <a:spLocks noGrp="1"/>
          </p:cNvSpPr>
          <p:nvPr>
            <p:ph idx="1"/>
          </p:nvPr>
        </p:nvSpPr>
        <p:spPr/>
        <p:txBody>
          <a:bodyPr>
            <a:normAutofit lnSpcReduction="10000"/>
          </a:bodyPr>
          <a:lstStyle/>
          <a:p>
            <a:r>
              <a:rPr lang="en-CA" sz="1800" i="1" dirty="0"/>
              <a:t>“Clearly any evidence of an apology as defined is inadmissible. The question raised is whether an otherwise admissible relevant admission coupled to an apology is admissible. This requires a contextual analysis of the words used. The statements in question each convey separate and distinct thoughts or messages. There are statements of fact and statements of regret.” </a:t>
            </a:r>
            <a:r>
              <a:rPr lang="en-US" sz="1800" i="1" u="sng" dirty="0">
                <a:hlinkClick r:id="rId2"/>
              </a:rPr>
              <a:t>Cormack v Chalmers</a:t>
            </a:r>
            <a:r>
              <a:rPr lang="en-US" sz="1800" u="sng" dirty="0">
                <a:hlinkClick r:id="rId2"/>
              </a:rPr>
              <a:t>, 2015 ONSC 5599 (</a:t>
            </a:r>
            <a:r>
              <a:rPr lang="en-US" sz="1800" u="sng" dirty="0" err="1">
                <a:hlinkClick r:id="rId2"/>
              </a:rPr>
              <a:t>CanLII</a:t>
            </a:r>
            <a:r>
              <a:rPr lang="en-US" sz="1800" u="sng" dirty="0">
                <a:hlinkClick r:id="rId2"/>
              </a:rPr>
              <a:t>) at 8</a:t>
            </a:r>
            <a:endParaRPr lang="en-US" sz="1800" u="sng" dirty="0"/>
          </a:p>
          <a:p>
            <a:endParaRPr lang="en-US" sz="1800" u="sng" dirty="0"/>
          </a:p>
          <a:p>
            <a:r>
              <a:rPr lang="en-CA" sz="1800" dirty="0"/>
              <a:t>And also </a:t>
            </a:r>
            <a:r>
              <a:rPr lang="en-CA" sz="1800" i="1" u="sng" dirty="0">
                <a:hlinkClick r:id="rId3"/>
              </a:rPr>
              <a:t>British Columbia Nurses’ Union v Vancouver Coastal Health Authority (Health Employers Association of BC)</a:t>
            </a:r>
            <a:r>
              <a:rPr lang="en-CA" sz="1800" u="sng" dirty="0">
                <a:hlinkClick r:id="rId3"/>
              </a:rPr>
              <a:t>, 2019 CanLII 67534 (BC LA)</a:t>
            </a:r>
            <a:r>
              <a:rPr lang="en-CA" sz="1800" dirty="0"/>
              <a:t> at 29  </a:t>
            </a:r>
            <a:r>
              <a:rPr lang="en-US" sz="1800" dirty="0"/>
              <a:t>“</a:t>
            </a:r>
            <a:r>
              <a:rPr lang="en-CA" sz="1800" dirty="0"/>
              <a:t>While taking a “fair, large and liberal construction and interpretation” of apology legislation, the courts have not extended the scope of inadmissibility to shield individuals from having their statements of fact admitted in subsequent litigation.” </a:t>
            </a:r>
          </a:p>
          <a:p>
            <a:endParaRPr lang="en-US" sz="1800" dirty="0"/>
          </a:p>
          <a:p>
            <a:endParaRPr lang="en-CA" dirty="0"/>
          </a:p>
        </p:txBody>
      </p:sp>
    </p:spTree>
    <p:extLst>
      <p:ext uri="{BB962C8B-B14F-4D97-AF65-F5344CB8AC3E}">
        <p14:creationId xmlns:p14="http://schemas.microsoft.com/office/powerpoint/2010/main" val="395401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967B-2377-7A24-4488-631CBF5810B7}"/>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Know the Facts</a:t>
            </a:r>
          </a:p>
        </p:txBody>
      </p:sp>
      <p:sp>
        <p:nvSpPr>
          <p:cNvPr id="3" name="Content Placeholder 2">
            <a:extLst>
              <a:ext uri="{FF2B5EF4-FFF2-40B4-BE49-F238E27FC236}">
                <a16:creationId xmlns:a16="http://schemas.microsoft.com/office/drawing/2014/main" id="{0342F722-1294-0354-15DF-06762F46D62E}"/>
              </a:ext>
            </a:extLst>
          </p:cNvPr>
          <p:cNvSpPr>
            <a:spLocks noGrp="1"/>
          </p:cNvSpPr>
          <p:nvPr>
            <p:ph idx="1"/>
          </p:nvPr>
        </p:nvSpPr>
        <p:spPr/>
        <p:txBody>
          <a:bodyPr/>
          <a:lstStyle/>
          <a:p>
            <a:pPr algn="just">
              <a:spcBef>
                <a:spcPts val="0"/>
              </a:spcBef>
              <a:buNone/>
            </a:pPr>
            <a:r>
              <a:rPr lang="fr-CA" sz="2400" dirty="0" err="1">
                <a:latin typeface="Calibri" panose="020F0502020204030204" pitchFamily="34" charset="0"/>
                <a:cs typeface="Calibri" panose="020F0502020204030204" pitchFamily="34" charset="0"/>
              </a:rPr>
              <a:t>Before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making</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any</a:t>
            </a:r>
            <a:r>
              <a:rPr lang="fr-CA" sz="2400" dirty="0">
                <a:latin typeface="Calibri" panose="020F0502020204030204" pitchFamily="34" charset="0"/>
                <a:cs typeface="Calibri" panose="020F0502020204030204" pitchFamily="34" charset="0"/>
              </a:rPr>
              <a:t> apologies or </a:t>
            </a:r>
            <a:r>
              <a:rPr lang="fr-CA" sz="2400" dirty="0" err="1">
                <a:latin typeface="Calibri" panose="020F0502020204030204" pitchFamily="34" charset="0"/>
                <a:cs typeface="Calibri" panose="020F0502020204030204" pitchFamily="34" charset="0"/>
              </a:rPr>
              <a:t>acknowledgements</a:t>
            </a:r>
            <a:r>
              <a:rPr lang="fr-CA" sz="2400" dirty="0">
                <a:latin typeface="Calibri" panose="020F0502020204030204" pitchFamily="34" charset="0"/>
                <a:cs typeface="Calibri" panose="020F0502020204030204" pitchFamily="34" charset="0"/>
              </a:rPr>
              <a:t>, parties </a:t>
            </a:r>
            <a:r>
              <a:rPr lang="fr-CA" sz="2400" dirty="0" err="1">
                <a:latin typeface="Calibri" panose="020F0502020204030204" pitchFamily="34" charset="0"/>
                <a:cs typeface="Calibri" panose="020F0502020204030204" pitchFamily="34" charset="0"/>
              </a:rPr>
              <a:t>should</a:t>
            </a:r>
            <a:r>
              <a:rPr lang="fr-CA" sz="2400" dirty="0">
                <a:latin typeface="Calibri" panose="020F0502020204030204" pitchFamily="34" charset="0"/>
                <a:cs typeface="Calibri" panose="020F0502020204030204" pitchFamily="34" charset="0"/>
              </a:rPr>
              <a:t>:</a:t>
            </a:r>
          </a:p>
          <a:p>
            <a:pPr algn="just">
              <a:spcBef>
                <a:spcPts val="0"/>
              </a:spcBef>
              <a:buNone/>
            </a:pPr>
            <a:endParaRPr lang="fr-CA" sz="24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fr-CA" sz="2400" dirty="0" err="1">
                <a:latin typeface="Calibri" panose="020F0502020204030204" pitchFamily="34" charset="0"/>
                <a:cs typeface="Calibri" panose="020F0502020204030204" pitchFamily="34" charset="0"/>
              </a:rPr>
              <a:t>Think</a:t>
            </a:r>
            <a:r>
              <a:rPr lang="fr-CA" sz="2400" dirty="0">
                <a:latin typeface="Calibri" panose="020F0502020204030204" pitchFamily="34" charset="0"/>
                <a:cs typeface="Calibri" panose="020F0502020204030204" pitchFamily="34" charset="0"/>
              </a:rPr>
              <a:t> about the nature of the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 they </a:t>
            </a:r>
            <a:r>
              <a:rPr lang="fr-CA" sz="2400" dirty="0" err="1">
                <a:latin typeface="Calibri" panose="020F0502020204030204" pitchFamily="34" charset="0"/>
                <a:cs typeface="Calibri" panose="020F0502020204030204" pitchFamily="34" charset="0"/>
              </a:rPr>
              <a:t>wish</a:t>
            </a:r>
            <a:r>
              <a:rPr lang="fr-CA" sz="2400" dirty="0">
                <a:latin typeface="Calibri" panose="020F0502020204030204" pitchFamily="34" charset="0"/>
                <a:cs typeface="Calibri" panose="020F0502020204030204" pitchFamily="34" charset="0"/>
              </a:rPr>
              <a:t> to </a:t>
            </a:r>
            <a:r>
              <a:rPr lang="fr-CA" sz="2400" dirty="0" err="1">
                <a:latin typeface="Calibri" panose="020F0502020204030204" pitchFamily="34" charset="0"/>
                <a:cs typeface="Calibri" panose="020F0502020204030204" pitchFamily="34" charset="0"/>
              </a:rPr>
              <a:t>make</a:t>
            </a:r>
            <a:r>
              <a:rPr lang="fr-CA" sz="2400" dirty="0">
                <a:latin typeface="Calibri" panose="020F0502020204030204" pitchFamily="34" charset="0"/>
                <a:cs typeface="Calibri" panose="020F0502020204030204" pitchFamily="34" charset="0"/>
              </a:rPr>
              <a:t> (full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 expression of regret?)</a:t>
            </a:r>
          </a:p>
          <a:p>
            <a:pPr algn="just">
              <a:spcBef>
                <a:spcPts val="0"/>
              </a:spcBef>
              <a:buFont typeface="Arial" panose="020B0604020202020204" pitchFamily="34" charset="0"/>
              <a:buChar char="•"/>
            </a:pPr>
            <a:r>
              <a:rPr lang="fr-CA" sz="2400" dirty="0">
                <a:latin typeface="Calibri" panose="020F0502020204030204" pitchFamily="34" charset="0"/>
                <a:cs typeface="Calibri" panose="020F0502020204030204" pitchFamily="34" charset="0"/>
              </a:rPr>
              <a:t>Be </a:t>
            </a:r>
            <a:r>
              <a:rPr lang="fr-CA" sz="2400" dirty="0" err="1">
                <a:latin typeface="Calibri" panose="020F0502020204030204" pitchFamily="34" charset="0"/>
                <a:cs typeface="Calibri" panose="020F0502020204030204" pitchFamily="34" charset="0"/>
              </a:rPr>
              <a:t>aware</a:t>
            </a:r>
            <a:r>
              <a:rPr lang="fr-CA" sz="2400" dirty="0">
                <a:latin typeface="Calibri" panose="020F0502020204030204" pitchFamily="34" charset="0"/>
                <a:cs typeface="Calibri" panose="020F0502020204030204" pitchFamily="34" charset="0"/>
              </a:rPr>
              <a:t> of </a:t>
            </a:r>
            <a:r>
              <a:rPr lang="fr-CA" sz="2400" dirty="0" err="1">
                <a:latin typeface="Calibri" panose="020F0502020204030204" pitchFamily="34" charset="0"/>
                <a:cs typeface="Calibri" panose="020F0502020204030204" pitchFamily="34" charset="0"/>
              </a:rPr>
              <a:t>any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facts</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involved</a:t>
            </a:r>
            <a:r>
              <a:rPr lang="fr-CA" sz="2400" dirty="0">
                <a:latin typeface="Calibri" panose="020F0502020204030204" pitchFamily="34" charset="0"/>
                <a:cs typeface="Calibri" panose="020F0502020204030204" pitchFamily="34" charset="0"/>
              </a:rPr>
              <a:t> in the incident</a:t>
            </a:r>
          </a:p>
          <a:p>
            <a:pPr algn="just">
              <a:spcBef>
                <a:spcPts val="0"/>
              </a:spcBef>
              <a:buFont typeface="Arial" panose="020B0604020202020204" pitchFamily="34" charset="0"/>
              <a:buChar char="•"/>
            </a:pPr>
            <a:r>
              <a:rPr lang="fr-CA" sz="2400" dirty="0">
                <a:latin typeface="Calibri" panose="020F0502020204030204" pitchFamily="34" charset="0"/>
                <a:cs typeface="Calibri" panose="020F0502020204030204" pitchFamily="34" charset="0"/>
              </a:rPr>
              <a:t>Be </a:t>
            </a:r>
            <a:r>
              <a:rPr lang="fr-CA" sz="2400" dirty="0" err="1">
                <a:latin typeface="Calibri" panose="020F0502020204030204" pitchFamily="34" charset="0"/>
                <a:cs typeface="Calibri" panose="020F0502020204030204" pitchFamily="34" charset="0"/>
              </a:rPr>
              <a:t>aware</a:t>
            </a:r>
            <a:r>
              <a:rPr lang="fr-CA" sz="2400" dirty="0">
                <a:latin typeface="Calibri" panose="020F0502020204030204" pitchFamily="34" charset="0"/>
                <a:cs typeface="Calibri" panose="020F0502020204030204" pitchFamily="34" charset="0"/>
              </a:rPr>
              <a:t> of the distinction </a:t>
            </a:r>
            <a:r>
              <a:rPr lang="fr-CA" sz="2400" dirty="0" err="1">
                <a:latin typeface="Calibri" panose="020F0502020204030204" pitchFamily="34" charset="0"/>
                <a:cs typeface="Calibri" panose="020F0502020204030204" pitchFamily="34" charset="0"/>
              </a:rPr>
              <a:t>between</a:t>
            </a:r>
            <a:r>
              <a:rPr lang="fr-CA" sz="2400" dirty="0">
                <a:latin typeface="Calibri" panose="020F0502020204030204" pitchFamily="34" charset="0"/>
                <a:cs typeface="Calibri" panose="020F0502020204030204" pitchFamily="34" charset="0"/>
              </a:rPr>
              <a:t> an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 and a </a:t>
            </a:r>
            <a:r>
              <a:rPr lang="fr-CA" sz="2400" dirty="0" err="1">
                <a:latin typeface="Calibri" panose="020F0502020204030204" pitchFamily="34" charset="0"/>
                <a:cs typeface="Calibri" panose="020F0502020204030204" pitchFamily="34" charset="0"/>
              </a:rPr>
              <a:t>factual</a:t>
            </a:r>
            <a:r>
              <a:rPr lang="fr-CA" sz="2400" dirty="0">
                <a:latin typeface="Calibri" panose="020F0502020204030204" pitchFamily="34" charset="0"/>
                <a:cs typeface="Calibri" panose="020F0502020204030204" pitchFamily="34" charset="0"/>
              </a:rPr>
              <a:t> admission</a:t>
            </a:r>
          </a:p>
          <a:p>
            <a:pPr algn="just">
              <a:spcBef>
                <a:spcPts val="0"/>
              </a:spcBef>
              <a:buFont typeface="Arial" panose="020B0604020202020204" pitchFamily="34" charset="0"/>
              <a:buChar char="•"/>
            </a:pPr>
            <a:r>
              <a:rPr lang="fr-CA" sz="2400" dirty="0" err="1">
                <a:latin typeface="Calibri" panose="020F0502020204030204" pitchFamily="34" charset="0"/>
                <a:cs typeface="Calibri" panose="020F0502020204030204" pitchFamily="34" charset="0"/>
              </a:rPr>
              <a:t>Carefully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consider</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what</a:t>
            </a:r>
            <a:r>
              <a:rPr lang="fr-CA" sz="2400" dirty="0">
                <a:latin typeface="Calibri" panose="020F0502020204030204" pitchFamily="34" charset="0"/>
                <a:cs typeface="Calibri" panose="020F0502020204030204" pitchFamily="34" charset="0"/>
              </a:rPr>
              <a:t>, if </a:t>
            </a:r>
            <a:r>
              <a:rPr lang="fr-CA" sz="2400" dirty="0" err="1">
                <a:latin typeface="Calibri" panose="020F0502020204030204" pitchFamily="34" charset="0"/>
                <a:cs typeface="Calibri" panose="020F0502020204030204" pitchFamily="34" charset="0"/>
              </a:rPr>
              <a:t>any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factual</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statements</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might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accompany</a:t>
            </a:r>
            <a:r>
              <a:rPr lang="fr-CA" sz="2400" dirty="0">
                <a:latin typeface="Calibri" panose="020F0502020204030204" pitchFamily="34" charset="0"/>
                <a:cs typeface="Calibri" panose="020F0502020204030204" pitchFamily="34" charset="0"/>
              </a:rPr>
              <a:t> the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without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leading</a:t>
            </a:r>
            <a:r>
              <a:rPr lang="fr-CA" sz="2400" dirty="0">
                <a:latin typeface="Calibri" panose="020F0502020204030204" pitchFamily="34" charset="0"/>
                <a:cs typeface="Calibri" panose="020F0502020204030204" pitchFamily="34" charset="0"/>
              </a:rPr>
              <a:t> to </a:t>
            </a:r>
            <a:r>
              <a:rPr lang="fr-CA" sz="2400" dirty="0" err="1">
                <a:latin typeface="Calibri" panose="020F0502020204030204" pitchFamily="34" charset="0"/>
                <a:cs typeface="Calibri" panose="020F0502020204030204" pitchFamily="34" charset="0"/>
              </a:rPr>
              <a:t>further</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liability</a:t>
            </a:r>
            <a:endParaRPr lang="en-CA" sz="24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234419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8FF8-C78C-7BDE-B70F-D74CD5DA6CCD}"/>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Other Legal Principles post Apology Act</a:t>
            </a:r>
          </a:p>
        </p:txBody>
      </p:sp>
      <p:sp>
        <p:nvSpPr>
          <p:cNvPr id="3" name="Content Placeholder 2">
            <a:extLst>
              <a:ext uri="{FF2B5EF4-FFF2-40B4-BE49-F238E27FC236}">
                <a16:creationId xmlns:a16="http://schemas.microsoft.com/office/drawing/2014/main" id="{76114348-076B-B108-E9B6-45EEE292155A}"/>
              </a:ext>
            </a:extLst>
          </p:cNvPr>
          <p:cNvSpPr>
            <a:spLocks noGrp="1"/>
          </p:cNvSpPr>
          <p:nvPr>
            <p:ph idx="1"/>
          </p:nvPr>
        </p:nvSpPr>
        <p:spPr/>
        <p:txBody>
          <a:bodyPr/>
          <a:lstStyle/>
          <a:p>
            <a:pPr>
              <a:buFont typeface="Arial" panose="020B0604020202020204" pitchFamily="34" charset="0"/>
              <a:buChar char="•"/>
            </a:pPr>
            <a:r>
              <a:rPr lang="en-CA" sz="2000" dirty="0">
                <a:latin typeface="Calibri" panose="020F0502020204030204" pitchFamily="34" charset="0"/>
                <a:cs typeface="Calibri" panose="020F0502020204030204" pitchFamily="34" charset="0"/>
              </a:rPr>
              <a:t>An apology cannot be given any weight by the courts when determining liability.</a:t>
            </a:r>
          </a:p>
          <a:p>
            <a:pPr>
              <a:buFont typeface="Arial" panose="020B0604020202020204" pitchFamily="34" charset="0"/>
              <a:buChar char="•"/>
            </a:pPr>
            <a:r>
              <a:rPr lang="en-CA" sz="2000" dirty="0">
                <a:latin typeface="Calibri" panose="020F0502020204030204" pitchFamily="34" charset="0"/>
                <a:cs typeface="Calibri" panose="020F0502020204030204" pitchFamily="34" charset="0"/>
              </a:rPr>
              <a:t>Apologies may be struck from pleadings</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The Apology Act does not apply to apologies issued before the Apology Act took place.</a:t>
            </a:r>
          </a:p>
          <a:p>
            <a:pPr>
              <a:buFont typeface="Arial" panose="020B0604020202020204" pitchFamily="34" charset="0"/>
              <a:buChar char="•"/>
            </a:pPr>
            <a:r>
              <a:rPr lang="en-CA" sz="2000" dirty="0">
                <a:latin typeface="Calibri" panose="020F0502020204030204" pitchFamily="34" charset="0"/>
                <a:cs typeface="Calibri" panose="020F0502020204030204" pitchFamily="34" charset="0"/>
              </a:rPr>
              <a:t>A statement must be an actual apology, rather than a statement of fact, for the </a:t>
            </a:r>
            <a:r>
              <a:rPr lang="en-CA" sz="2000" i="1" dirty="0">
                <a:latin typeface="Calibri" panose="020F0502020204030204" pitchFamily="34" charset="0"/>
                <a:cs typeface="Calibri" panose="020F0502020204030204" pitchFamily="34" charset="0"/>
              </a:rPr>
              <a:t>Apology Act</a:t>
            </a:r>
            <a:r>
              <a:rPr lang="en-CA" sz="2000" dirty="0">
                <a:latin typeface="Calibri" panose="020F0502020204030204" pitchFamily="34" charset="0"/>
                <a:cs typeface="Calibri" panose="020F0502020204030204" pitchFamily="34" charset="0"/>
              </a:rPr>
              <a:t> to apply.</a:t>
            </a:r>
          </a:p>
          <a:p>
            <a:pPr>
              <a:buFont typeface="Arial" panose="020B0604020202020204" pitchFamily="34" charset="0"/>
              <a:buChar char="•"/>
            </a:pPr>
            <a:r>
              <a:rPr lang="en-CA" sz="2000" dirty="0">
                <a:latin typeface="Calibri" panose="020F0502020204030204" pitchFamily="34" charset="0"/>
                <a:cs typeface="Calibri" panose="020F0502020204030204" pitchFamily="34" charset="0"/>
              </a:rPr>
              <a:t>Apologies may reduce your penalty… but only if a reduction is permissible, and if the apology is deemed sincere</a:t>
            </a:r>
          </a:p>
          <a:p>
            <a:pPr>
              <a:buFont typeface="Arial" panose="020B0604020202020204" pitchFamily="34" charset="0"/>
              <a:buChar char="•"/>
            </a:pPr>
            <a:endParaRPr lang="en-CA" sz="1800" dirty="0"/>
          </a:p>
          <a:p>
            <a:pPr>
              <a:buFont typeface="Arial" panose="020B0604020202020204" pitchFamily="34" charset="0"/>
              <a:buChar char="•"/>
            </a:pPr>
            <a:endParaRPr lang="en-CA" sz="1800" dirty="0"/>
          </a:p>
          <a:p>
            <a:pPr marL="0" indent="0">
              <a:buNone/>
            </a:pPr>
            <a:endParaRPr lang="en-CA" dirty="0"/>
          </a:p>
        </p:txBody>
      </p:sp>
    </p:spTree>
    <p:extLst>
      <p:ext uri="{BB962C8B-B14F-4D97-AF65-F5344CB8AC3E}">
        <p14:creationId xmlns:p14="http://schemas.microsoft.com/office/powerpoint/2010/main" val="258153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B1C7-88E3-4245-0EEC-082FE520ABD3}"/>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Methods of </a:t>
            </a:r>
            <a:r>
              <a:rPr lang="fr-CA" dirty="0" err="1">
                <a:latin typeface="Calibri" panose="020F0502020204030204" pitchFamily="34" charset="0"/>
                <a:cs typeface="Calibri" panose="020F0502020204030204" pitchFamily="34" charset="0"/>
              </a:rPr>
              <a:t>apology</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714F070-5C52-DE04-55A8-CD77D7444613}"/>
              </a:ext>
            </a:extLst>
          </p:cNvPr>
          <p:cNvSpPr>
            <a:spLocks noGrp="1"/>
          </p:cNvSpPr>
          <p:nvPr>
            <p:ph idx="1"/>
          </p:nvPr>
        </p:nvSpPr>
        <p:spPr/>
        <p:txBody>
          <a:bodyPr/>
          <a:lstStyle/>
          <a:p>
            <a:pPr>
              <a:buFont typeface="Arial" panose="020B0604020202020204" pitchFamily="34" charset="0"/>
              <a:buChar char="•"/>
            </a:pPr>
            <a:r>
              <a:rPr lang="fr-CA" sz="1800" dirty="0">
                <a:latin typeface="Calibri" panose="020F0502020204030204" pitchFamily="34" charset="0"/>
                <a:cs typeface="Calibri" panose="020F0502020204030204" pitchFamily="34" charset="0"/>
              </a:rPr>
              <a:t>There </a:t>
            </a:r>
            <a:r>
              <a:rPr lang="fr-CA" sz="1800" dirty="0" err="1">
                <a:latin typeface="Calibri" panose="020F0502020204030204" pitchFamily="34" charset="0"/>
                <a:cs typeface="Calibri" panose="020F0502020204030204" pitchFamily="34" charset="0"/>
              </a:rPr>
              <a:t>is</a:t>
            </a:r>
            <a:r>
              <a:rPr lang="fr-CA" sz="1800" dirty="0">
                <a:latin typeface="Calibri" panose="020F0502020204030204" pitchFamily="34" charset="0"/>
                <a:cs typeface="Calibri" panose="020F0502020204030204" pitchFamily="34" charset="0"/>
              </a:rPr>
              <a:t> no set « best » </a:t>
            </a:r>
            <a:r>
              <a:rPr lang="fr-CA" sz="1800" dirty="0" err="1">
                <a:latin typeface="Calibri" panose="020F0502020204030204" pitchFamily="34" charset="0"/>
                <a:cs typeface="Calibri" panose="020F0502020204030204" pitchFamily="34" charset="0"/>
              </a:rPr>
              <a:t>method</a:t>
            </a:r>
            <a:r>
              <a:rPr lang="fr-CA" sz="1800" dirty="0">
                <a:latin typeface="Calibri" panose="020F0502020204030204" pitchFamily="34" charset="0"/>
                <a:cs typeface="Calibri" panose="020F0502020204030204" pitchFamily="34" charset="0"/>
              </a:rPr>
              <a:t> to </a:t>
            </a:r>
            <a:r>
              <a:rPr lang="fr-CA" sz="1800" dirty="0" err="1">
                <a:latin typeface="Calibri" panose="020F0502020204030204" pitchFamily="34" charset="0"/>
                <a:cs typeface="Calibri" panose="020F0502020204030204" pitchFamily="34" charset="0"/>
              </a:rPr>
              <a:t>apologize</a:t>
            </a:r>
            <a:r>
              <a:rPr lang="fr-CA" sz="1800" dirty="0">
                <a:latin typeface="Calibri" panose="020F0502020204030204" pitchFamily="34" charset="0"/>
                <a:cs typeface="Calibri" panose="020F0502020204030204" pitchFamily="34" charset="0"/>
              </a:rPr>
              <a:t>, or </a:t>
            </a:r>
            <a:r>
              <a:rPr lang="fr-CA" sz="1800" dirty="0" err="1">
                <a:latin typeface="Calibri" panose="020F0502020204030204" pitchFamily="34" charset="0"/>
                <a:cs typeface="Calibri" panose="020F0502020204030204" pitchFamily="34" charset="0"/>
              </a:rPr>
              <a:t>specific</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wording</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that</a:t>
            </a:r>
            <a:r>
              <a:rPr lang="fr-CA" sz="1800" dirty="0">
                <a:latin typeface="Calibri" panose="020F0502020204030204" pitchFamily="34" charset="0"/>
                <a:cs typeface="Calibri" panose="020F0502020204030204" pitchFamily="34" charset="0"/>
              </a:rPr>
              <a:t> must </a:t>
            </a:r>
            <a:r>
              <a:rPr lang="fr-CA" sz="1800" dirty="0" err="1">
                <a:latin typeface="Calibri" panose="020F0502020204030204" pitchFamily="34" charset="0"/>
                <a:cs typeface="Calibri" panose="020F0502020204030204" pitchFamily="34" charset="0"/>
              </a:rPr>
              <a:t>be</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included</a:t>
            </a:r>
            <a:r>
              <a:rPr lang="fr-CA" sz="1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fr-CA" sz="1800" dirty="0">
                <a:latin typeface="Calibri" panose="020F0502020204030204" pitchFamily="34" charset="0"/>
                <a:cs typeface="Calibri" panose="020F0502020204030204" pitchFamily="34" charset="0"/>
              </a:rPr>
              <a:t>The courts </a:t>
            </a:r>
            <a:r>
              <a:rPr lang="fr-CA" sz="1800" dirty="0" err="1">
                <a:latin typeface="Calibri" panose="020F0502020204030204" pitchFamily="34" charset="0"/>
                <a:cs typeface="Calibri" panose="020F0502020204030204" pitchFamily="34" charset="0"/>
              </a:rPr>
              <a:t>may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evaluate</a:t>
            </a:r>
            <a:r>
              <a:rPr lang="fr-CA" sz="1800" dirty="0">
                <a:latin typeface="Calibri" panose="020F0502020204030204" pitchFamily="34" charset="0"/>
                <a:cs typeface="Calibri" panose="020F0502020204030204" pitchFamily="34" charset="0"/>
              </a:rPr>
              <a:t> the </a:t>
            </a:r>
            <a:r>
              <a:rPr lang="fr-CA" sz="1800" dirty="0" err="1">
                <a:latin typeface="Calibri" panose="020F0502020204030204" pitchFamily="34" charset="0"/>
                <a:cs typeface="Calibri" panose="020F0502020204030204" pitchFamily="34" charset="0"/>
              </a:rPr>
              <a:t>sincerity</a:t>
            </a:r>
            <a:r>
              <a:rPr lang="fr-CA" sz="1800" dirty="0">
                <a:latin typeface="Calibri" panose="020F0502020204030204" pitchFamily="34" charset="0"/>
                <a:cs typeface="Calibri" panose="020F0502020204030204" pitchFamily="34" charset="0"/>
              </a:rPr>
              <a:t> of an </a:t>
            </a:r>
            <a:r>
              <a:rPr lang="fr-CA" sz="1800" dirty="0" err="1">
                <a:latin typeface="Calibri" panose="020F0502020204030204" pitchFamily="34" charset="0"/>
                <a:cs typeface="Calibri" panose="020F0502020204030204" pitchFamily="34" charset="0"/>
              </a:rPr>
              <a:t>apology</a:t>
            </a:r>
            <a:r>
              <a:rPr lang="fr-CA" sz="1800" dirty="0">
                <a:latin typeface="Calibri" panose="020F0502020204030204" pitchFamily="34" charset="0"/>
                <a:cs typeface="Calibri" panose="020F0502020204030204" pitchFamily="34" charset="0"/>
              </a:rPr>
              <a:t>, but </a:t>
            </a:r>
            <a:r>
              <a:rPr lang="fr-CA" sz="1800" dirty="0" err="1">
                <a:latin typeface="Calibri" panose="020F0502020204030204" pitchFamily="34" charset="0"/>
                <a:cs typeface="Calibri" panose="020F0502020204030204" pitchFamily="34" charset="0"/>
              </a:rPr>
              <a:t>usually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will</a:t>
            </a:r>
            <a:r>
              <a:rPr lang="fr-CA" sz="1800" dirty="0">
                <a:latin typeface="Calibri" panose="020F0502020204030204" pitchFamily="34" charset="0"/>
                <a:cs typeface="Calibri" panose="020F0502020204030204" pitchFamily="34" charset="0"/>
              </a:rPr>
              <a:t> not </a:t>
            </a:r>
            <a:r>
              <a:rPr lang="fr-CA" sz="1800" dirty="0" err="1">
                <a:latin typeface="Calibri" panose="020F0502020204030204" pitchFamily="34" charset="0"/>
                <a:cs typeface="Calibri" panose="020F0502020204030204" pitchFamily="34" charset="0"/>
              </a:rPr>
              <a:t>order</a:t>
            </a:r>
            <a:r>
              <a:rPr lang="fr-CA" sz="1800" dirty="0">
                <a:latin typeface="Calibri" panose="020F0502020204030204" pitchFamily="34" charset="0"/>
                <a:cs typeface="Calibri" panose="020F0502020204030204" pitchFamily="34" charset="0"/>
              </a:rPr>
              <a:t> how </a:t>
            </a:r>
            <a:r>
              <a:rPr lang="fr-CA" sz="1800" dirty="0" err="1">
                <a:latin typeface="Calibri" panose="020F0502020204030204" pitchFamily="34" charset="0"/>
                <a:cs typeface="Calibri" panose="020F0502020204030204" pitchFamily="34" charset="0"/>
              </a:rPr>
              <a:t>it</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should</a:t>
            </a:r>
            <a:r>
              <a:rPr lang="fr-CA" sz="1800" dirty="0">
                <a:latin typeface="Calibri" panose="020F0502020204030204" pitchFamily="34" charset="0"/>
                <a:cs typeface="Calibri" panose="020F0502020204030204" pitchFamily="34" charset="0"/>
              </a:rPr>
              <a:t> have been </a:t>
            </a:r>
            <a:r>
              <a:rPr lang="fr-CA" sz="1800" dirty="0" err="1">
                <a:latin typeface="Calibri" panose="020F0502020204030204" pitchFamily="34" charset="0"/>
                <a:cs typeface="Calibri" panose="020F0502020204030204" pitchFamily="34" charset="0"/>
              </a:rPr>
              <a:t>delivered</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verbally</a:t>
            </a:r>
            <a:r>
              <a:rPr lang="fr-CA" sz="1800" dirty="0">
                <a:latin typeface="Calibri" panose="020F0502020204030204" pitchFamily="34" charset="0"/>
                <a:cs typeface="Calibri" panose="020F0502020204030204" pitchFamily="34" charset="0"/>
              </a:rPr>
              <a:t> or in </a:t>
            </a:r>
            <a:r>
              <a:rPr lang="fr-CA" sz="1800" dirty="0" err="1">
                <a:latin typeface="Calibri" panose="020F0502020204030204" pitchFamily="34" charset="0"/>
                <a:cs typeface="Calibri" panose="020F0502020204030204" pitchFamily="34" charset="0"/>
              </a:rPr>
              <a:t>writing</a:t>
            </a:r>
            <a:r>
              <a:rPr lang="fr-CA" sz="1800" dirty="0">
                <a:latin typeface="Calibri" panose="020F0502020204030204" pitchFamily="34" charset="0"/>
                <a:cs typeface="Calibri" panose="020F0502020204030204" pitchFamily="34" charset="0"/>
              </a:rPr>
              <a:t> or </a:t>
            </a:r>
            <a:r>
              <a:rPr lang="fr-CA" sz="1800" dirty="0" err="1">
                <a:latin typeface="Calibri" panose="020F0502020204030204" pitchFamily="34" charset="0"/>
                <a:cs typeface="Calibri" panose="020F0502020204030204" pitchFamily="34" charset="0"/>
              </a:rPr>
              <a:t>published</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electronically</a:t>
            </a:r>
            <a:r>
              <a:rPr lang="fr-CA" sz="1800" dirty="0">
                <a:latin typeface="Calibri" panose="020F0502020204030204" pitchFamily="34" charset="0"/>
                <a:cs typeface="Calibri" panose="020F0502020204030204" pitchFamily="34" charset="0"/>
              </a:rPr>
              <a:t>.</a:t>
            </a:r>
          </a:p>
          <a:p>
            <a:pPr marL="342900" indent="-342900"/>
            <a:endParaRPr lang="fr-CA" sz="1800" dirty="0">
              <a:latin typeface="Calibri" panose="020F0502020204030204" pitchFamily="34" charset="0"/>
              <a:cs typeface="Calibri" panose="020F0502020204030204" pitchFamily="34" charset="0"/>
            </a:endParaRPr>
          </a:p>
          <a:p>
            <a:pPr>
              <a:buNone/>
            </a:pPr>
            <a:r>
              <a:rPr lang="fr-CA" sz="1800" dirty="0" err="1">
                <a:latin typeface="Calibri" panose="020F0502020204030204" pitchFamily="34" charset="0"/>
                <a:cs typeface="Calibri" panose="020F0502020204030204" pitchFamily="34" charset="0"/>
              </a:rPr>
              <a:t>See</a:t>
            </a:r>
            <a:r>
              <a:rPr lang="fr-CA" sz="1800" dirty="0">
                <a:latin typeface="Calibri" panose="020F0502020204030204" pitchFamily="34" charset="0"/>
                <a:cs typeface="Calibri" panose="020F0502020204030204" pitchFamily="34" charset="0"/>
              </a:rPr>
              <a:t> for </a:t>
            </a:r>
            <a:r>
              <a:rPr lang="fr-CA" sz="1800" dirty="0" err="1">
                <a:latin typeface="Calibri" panose="020F0502020204030204" pitchFamily="34" charset="0"/>
                <a:cs typeface="Calibri" panose="020F0502020204030204" pitchFamily="34" charset="0"/>
              </a:rPr>
              <a:t>example</a:t>
            </a:r>
            <a:r>
              <a:rPr lang="fr-CA" sz="1800" dirty="0">
                <a:latin typeface="Calibri" panose="020F0502020204030204" pitchFamily="34" charset="0"/>
                <a:cs typeface="Calibri" panose="020F0502020204030204" pitchFamily="34" charset="0"/>
              </a:rPr>
              <a:t>: </a:t>
            </a:r>
          </a:p>
          <a:p>
            <a:pPr>
              <a:buFont typeface="Arial" panose="020B0604020202020204" pitchFamily="34" charset="0"/>
              <a:buChar char="•"/>
            </a:pPr>
            <a:r>
              <a:rPr lang="en-CA" sz="1800" i="1" u="sng" dirty="0">
                <a:latin typeface="Calibri" panose="020F0502020204030204" pitchFamily="34" charset="0"/>
                <a:cs typeface="Calibri" panose="020F0502020204030204" pitchFamily="34" charset="0"/>
                <a:hlinkClick r:id="rId2"/>
              </a:rPr>
              <a:t>JA v Canada Employment Insurance Commission and X</a:t>
            </a:r>
            <a:r>
              <a:rPr lang="en-CA" sz="1800" u="sng" dirty="0">
                <a:latin typeface="Calibri" panose="020F0502020204030204" pitchFamily="34" charset="0"/>
                <a:cs typeface="Calibri" panose="020F0502020204030204" pitchFamily="34" charset="0"/>
                <a:hlinkClick r:id="rId2"/>
              </a:rPr>
              <a:t>, 2020 SST 1110</a:t>
            </a:r>
            <a:r>
              <a:rPr lang="en-CA" sz="1800" u="sng" dirty="0">
                <a:latin typeface="Calibri" panose="020F0502020204030204" pitchFamily="34" charset="0"/>
                <a:cs typeface="Calibri" panose="020F0502020204030204" pitchFamily="34" charset="0"/>
              </a:rPr>
              <a:t>; </a:t>
            </a:r>
          </a:p>
          <a:p>
            <a:pPr>
              <a:buFont typeface="Arial" panose="020B0604020202020204" pitchFamily="34" charset="0"/>
              <a:buChar char="•"/>
            </a:pPr>
            <a:r>
              <a:rPr lang="en-CA" sz="1800" i="1" u="sng" dirty="0">
                <a:latin typeface="Calibri" panose="020F0502020204030204" pitchFamily="34" charset="0"/>
                <a:cs typeface="Calibri" panose="020F0502020204030204" pitchFamily="34" charset="0"/>
                <a:hlinkClick r:id="rId3"/>
              </a:rPr>
              <a:t>Miller v Bath-Hadden</a:t>
            </a:r>
            <a:r>
              <a:rPr lang="en-CA" sz="1800" u="sng" dirty="0">
                <a:latin typeface="Calibri" panose="020F0502020204030204" pitchFamily="34" charset="0"/>
                <a:cs typeface="Calibri" panose="020F0502020204030204" pitchFamily="34" charset="0"/>
                <a:hlinkClick r:id="rId3"/>
              </a:rPr>
              <a:t>, 2020 ONMIC 12</a:t>
            </a:r>
            <a:endParaRPr lang="en-CA" sz="1800" u="sng"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i="1" u="sng" dirty="0">
                <a:latin typeface="Calibri" panose="020F0502020204030204" pitchFamily="34" charset="0"/>
                <a:cs typeface="Calibri" panose="020F0502020204030204" pitchFamily="34" charset="0"/>
                <a:hlinkClick r:id="rId4"/>
              </a:rPr>
              <a:t>Caplan v Atas</a:t>
            </a:r>
            <a:r>
              <a:rPr lang="en-CA" sz="1800" u="sng" dirty="0">
                <a:latin typeface="Calibri" panose="020F0502020204030204" pitchFamily="34" charset="0"/>
                <a:cs typeface="Calibri" panose="020F0502020204030204" pitchFamily="34" charset="0"/>
                <a:hlinkClick r:id="rId4"/>
              </a:rPr>
              <a:t>, 2021 ONSC 670</a:t>
            </a:r>
            <a:endParaRPr lang="en-CA" sz="18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419837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8FBB-4E9C-8223-00E0-83F95E277E7F}"/>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Thoughts on Apologies</a:t>
            </a:r>
          </a:p>
        </p:txBody>
      </p:sp>
      <p:sp>
        <p:nvSpPr>
          <p:cNvPr id="3" name="Content Placeholder 2">
            <a:extLst>
              <a:ext uri="{FF2B5EF4-FFF2-40B4-BE49-F238E27FC236}">
                <a16:creationId xmlns:a16="http://schemas.microsoft.com/office/drawing/2014/main" id="{045C5533-F765-4554-3049-82B88F77F2E6}"/>
              </a:ext>
            </a:extLst>
          </p:cNvPr>
          <p:cNvSpPr>
            <a:spLocks noGrp="1"/>
          </p:cNvSpPr>
          <p:nvPr>
            <p:ph idx="1"/>
          </p:nvPr>
        </p:nvSpPr>
        <p:spPr/>
        <p:txBody>
          <a:bodyPr/>
          <a:lstStyle/>
          <a:p>
            <a:pPr algn="just">
              <a:buClr>
                <a:srgbClr val="CC9900"/>
              </a:buClr>
              <a:buNone/>
            </a:pPr>
            <a:r>
              <a:rPr lang="en-CA" sz="2000" dirty="0"/>
              <a:t>“</a:t>
            </a:r>
            <a:r>
              <a:rPr lang="en-CA" sz="2000" dirty="0">
                <a:latin typeface="Calibri" panose="020F0502020204030204" pitchFamily="34" charset="0"/>
                <a:cs typeface="Calibri" panose="020F0502020204030204" pitchFamily="34" charset="0"/>
              </a:rPr>
              <a:t>An apology is the superglue of life. It can repair just about anything.”</a:t>
            </a:r>
          </a:p>
          <a:p>
            <a:pPr lvl="2" algn="just">
              <a:buClr>
                <a:srgbClr val="CC9900"/>
              </a:buClr>
            </a:pPr>
            <a:r>
              <a:rPr lang="en-CA" dirty="0">
                <a:latin typeface="Calibri" panose="020F0502020204030204" pitchFamily="34" charset="0"/>
                <a:cs typeface="Calibri" panose="020F0502020204030204" pitchFamily="34" charset="0"/>
              </a:rPr>
              <a:t>-Lynn Johnston</a:t>
            </a:r>
          </a:p>
          <a:p>
            <a:pPr lvl="2" algn="just">
              <a:buClr>
                <a:srgbClr val="CC9900"/>
              </a:buClr>
            </a:pPr>
            <a:endParaRPr lang="en-CA" dirty="0">
              <a:latin typeface="Calibri" panose="020F0502020204030204" pitchFamily="34" charset="0"/>
              <a:cs typeface="Calibri" panose="020F0502020204030204" pitchFamily="34" charset="0"/>
            </a:endParaRPr>
          </a:p>
          <a:p>
            <a:pPr algn="just">
              <a:buClr>
                <a:srgbClr val="CC9900"/>
              </a:buClr>
              <a:buNone/>
            </a:pPr>
            <a:r>
              <a:rPr lang="en-CA" sz="2000" dirty="0">
                <a:latin typeface="Calibri" panose="020F0502020204030204" pitchFamily="34" charset="0"/>
                <a:cs typeface="Calibri" panose="020F0502020204030204" pitchFamily="34" charset="0"/>
              </a:rPr>
              <a:t>“A stiff apology is a second insult… the injured party does not want to be compensated because he has been wronged; he wants to be healed because he has been hurt.”</a:t>
            </a:r>
          </a:p>
          <a:p>
            <a:pPr lvl="2" algn="just">
              <a:buClr>
                <a:srgbClr val="CC9900"/>
              </a:buClr>
            </a:pPr>
            <a:r>
              <a:rPr lang="en-CA" dirty="0">
                <a:latin typeface="Calibri" panose="020F0502020204030204" pitchFamily="34" charset="0"/>
                <a:cs typeface="Calibri" panose="020F0502020204030204" pitchFamily="34" charset="0"/>
              </a:rPr>
              <a:t>-C.K. Chesterton</a:t>
            </a:r>
          </a:p>
          <a:p>
            <a:pPr lvl="2" algn="just">
              <a:buClr>
                <a:srgbClr val="CC9900"/>
              </a:buClr>
            </a:pPr>
            <a:endParaRPr lang="en-CA" dirty="0">
              <a:latin typeface="Calibri" panose="020F0502020204030204" pitchFamily="34" charset="0"/>
              <a:cs typeface="Calibri" panose="020F0502020204030204" pitchFamily="34" charset="0"/>
            </a:endParaRPr>
          </a:p>
          <a:p>
            <a:pPr algn="just">
              <a:buClr>
                <a:srgbClr val="CC9900"/>
              </a:buClr>
              <a:buNone/>
            </a:pPr>
            <a:r>
              <a:rPr lang="en-CA" sz="2000" dirty="0">
                <a:latin typeface="Calibri" panose="020F0502020204030204" pitchFamily="34" charset="0"/>
                <a:cs typeface="Calibri" panose="020F0502020204030204" pitchFamily="34" charset="0"/>
              </a:rPr>
              <a:t>“If an Englishman gets run down by a truck he apologizes to the truck.”</a:t>
            </a:r>
          </a:p>
          <a:p>
            <a:pPr lvl="2" algn="just">
              <a:buClr>
                <a:srgbClr val="CC9900"/>
              </a:buClr>
            </a:pPr>
            <a:r>
              <a:rPr lang="en-CA" dirty="0">
                <a:latin typeface="Calibri" panose="020F0502020204030204" pitchFamily="34" charset="0"/>
                <a:cs typeface="Calibri" panose="020F0502020204030204" pitchFamily="34" charset="0"/>
              </a:rPr>
              <a:t>-Jackie Mason</a:t>
            </a:r>
          </a:p>
          <a:p>
            <a:endParaRPr lang="en-CA" dirty="0"/>
          </a:p>
        </p:txBody>
      </p:sp>
    </p:spTree>
    <p:extLst>
      <p:ext uri="{BB962C8B-B14F-4D97-AF65-F5344CB8AC3E}">
        <p14:creationId xmlns:p14="http://schemas.microsoft.com/office/powerpoint/2010/main" val="271125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6083-3DAF-1F53-1C3D-3E862BCE0EFC}"/>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Sincerity of Apologies</a:t>
            </a:r>
          </a:p>
        </p:txBody>
      </p:sp>
      <p:sp>
        <p:nvSpPr>
          <p:cNvPr id="3" name="Content Placeholder 2">
            <a:extLst>
              <a:ext uri="{FF2B5EF4-FFF2-40B4-BE49-F238E27FC236}">
                <a16:creationId xmlns:a16="http://schemas.microsoft.com/office/drawing/2014/main" id="{32962F8C-A4A6-FC5F-3FBE-F6BC826587F3}"/>
              </a:ext>
            </a:extLst>
          </p:cNvPr>
          <p:cNvSpPr>
            <a:spLocks noGrp="1"/>
          </p:cNvSpPr>
          <p:nvPr>
            <p:ph idx="1"/>
          </p:nvPr>
        </p:nvSpPr>
        <p:spPr/>
        <p:txBody>
          <a:bodyPr>
            <a:normAutofit fontScale="85000" lnSpcReduction="10000"/>
          </a:bodyPr>
          <a:lstStyle/>
          <a:p>
            <a:pPr>
              <a:buNone/>
            </a:pPr>
            <a:r>
              <a:rPr lang="fr-CA" sz="1800" dirty="0">
                <a:latin typeface="Calibri" panose="020F0502020204030204" pitchFamily="34" charset="0"/>
                <a:cs typeface="Calibri" panose="020F0502020204030204" pitchFamily="34" charset="0"/>
              </a:rPr>
              <a:t>Courts </a:t>
            </a:r>
            <a:r>
              <a:rPr lang="fr-CA" sz="1800" dirty="0" err="1">
                <a:latin typeface="Calibri" panose="020F0502020204030204" pitchFamily="34" charset="0"/>
                <a:cs typeface="Calibri" panose="020F0502020204030204" pitchFamily="34" charset="0"/>
              </a:rPr>
              <a:t>will</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generally</a:t>
            </a:r>
            <a:r>
              <a:rPr lang="fr-CA" sz="1800" dirty="0">
                <a:latin typeface="Calibri" panose="020F0502020204030204" pitchFamily="34" charset="0"/>
                <a:cs typeface="Calibri" panose="020F0502020204030204" pitchFamily="34" charset="0"/>
              </a:rPr>
              <a:t> not </a:t>
            </a:r>
            <a:r>
              <a:rPr lang="fr-CA" sz="1800" dirty="0" err="1">
                <a:latin typeface="Calibri" panose="020F0502020204030204" pitchFamily="34" charset="0"/>
                <a:cs typeface="Calibri" panose="020F0502020204030204" pitchFamily="34" charset="0"/>
              </a:rPr>
              <a:t>deem</a:t>
            </a:r>
            <a:r>
              <a:rPr lang="fr-CA" sz="1800" dirty="0">
                <a:latin typeface="Calibri" panose="020F0502020204030204" pitchFamily="34" charset="0"/>
                <a:cs typeface="Calibri" panose="020F0502020204030204" pitchFamily="34" charset="0"/>
              </a:rPr>
              <a:t> an </a:t>
            </a:r>
            <a:r>
              <a:rPr lang="fr-CA" sz="1800" dirty="0" err="1">
                <a:latin typeface="Calibri" panose="020F0502020204030204" pitchFamily="34" charset="0"/>
                <a:cs typeface="Calibri" panose="020F0502020204030204" pitchFamily="34" charset="0"/>
              </a:rPr>
              <a:t>apology</a:t>
            </a:r>
            <a:r>
              <a:rPr lang="fr-CA" sz="1800" dirty="0">
                <a:latin typeface="Calibri" panose="020F0502020204030204" pitchFamily="34" charset="0"/>
                <a:cs typeface="Calibri" panose="020F0502020204030204" pitchFamily="34" charset="0"/>
              </a:rPr>
              <a:t> as </a:t>
            </a:r>
            <a:r>
              <a:rPr lang="fr-CA" sz="1800" dirty="0" err="1">
                <a:latin typeface="Calibri" panose="020F0502020204030204" pitchFamily="34" charset="0"/>
                <a:cs typeface="Calibri" panose="020F0502020204030204" pitchFamily="34" charset="0"/>
              </a:rPr>
              <a:t>sincere</a:t>
            </a:r>
            <a:r>
              <a:rPr lang="fr-CA" sz="1800" dirty="0">
                <a:latin typeface="Calibri" panose="020F0502020204030204" pitchFamily="34" charset="0"/>
                <a:cs typeface="Calibri" panose="020F0502020204030204" pitchFamily="34" charset="0"/>
              </a:rPr>
              <a:t> (and </a:t>
            </a:r>
            <a:r>
              <a:rPr lang="fr-CA" sz="1800" dirty="0" err="1">
                <a:latin typeface="Calibri" panose="020F0502020204030204" pitchFamily="34" charset="0"/>
                <a:cs typeface="Calibri" panose="020F0502020204030204" pitchFamily="34" charset="0"/>
              </a:rPr>
              <a:t>thus</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worthless</a:t>
            </a:r>
            <a:r>
              <a:rPr lang="fr-CA" sz="1800" dirty="0">
                <a:latin typeface="Calibri" panose="020F0502020204030204" pitchFamily="34" charset="0"/>
                <a:cs typeface="Calibri" panose="020F0502020204030204" pitchFamily="34" charset="0"/>
              </a:rPr>
              <a:t>) if:</a:t>
            </a:r>
          </a:p>
          <a:p>
            <a:pPr>
              <a:buFont typeface="Arial" panose="020B0604020202020204" pitchFamily="34" charset="0"/>
              <a:buChar char="•"/>
            </a:pPr>
            <a:r>
              <a:rPr lang="fr-CA" sz="1800" dirty="0">
                <a:latin typeface="Calibri" panose="020F0502020204030204" pitchFamily="34" charset="0"/>
                <a:cs typeface="Calibri" panose="020F0502020204030204" pitchFamily="34" charset="0"/>
              </a:rPr>
              <a:t>It </a:t>
            </a:r>
            <a:r>
              <a:rPr lang="fr-CA" sz="1800" dirty="0" err="1">
                <a:latin typeface="Calibri" panose="020F0502020204030204" pitchFamily="34" charset="0"/>
                <a:cs typeface="Calibri" panose="020F0502020204030204" pitchFamily="34" charset="0"/>
              </a:rPr>
              <a:t>appears</a:t>
            </a:r>
            <a:r>
              <a:rPr lang="fr-CA" sz="1800" dirty="0">
                <a:latin typeface="Calibri" panose="020F0502020204030204" pitchFamily="34" charset="0"/>
                <a:cs typeface="Calibri" panose="020F0502020204030204" pitchFamily="34" charset="0"/>
              </a:rPr>
              <a:t> to </a:t>
            </a:r>
            <a:r>
              <a:rPr lang="fr-CA" sz="1800" dirty="0" err="1">
                <a:latin typeface="Calibri" panose="020F0502020204030204" pitchFamily="34" charset="0"/>
                <a:cs typeface="Calibri" panose="020F0502020204030204" pitchFamily="34" charset="0"/>
              </a:rPr>
              <a:t>only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be</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delivered</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because</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wrongdoing</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was</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discovered</a:t>
            </a:r>
            <a:r>
              <a:rPr lang="fr-CA" sz="1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fr-CA" sz="1800" dirty="0">
                <a:latin typeface="Calibri" panose="020F0502020204030204" pitchFamily="34" charset="0"/>
                <a:cs typeface="Calibri" panose="020F0502020204030204" pitchFamily="34" charset="0"/>
              </a:rPr>
              <a:t>The </a:t>
            </a:r>
            <a:r>
              <a:rPr lang="fr-CA" sz="1800" dirty="0" err="1">
                <a:latin typeface="Calibri" panose="020F0502020204030204" pitchFamily="34" charset="0"/>
                <a:cs typeface="Calibri" panose="020F0502020204030204" pitchFamily="34" charset="0"/>
              </a:rPr>
              <a:t>apology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is</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forced</a:t>
            </a:r>
            <a:endParaRPr lang="fr-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fr-CA" sz="1800" dirty="0">
                <a:latin typeface="Calibri" panose="020F0502020204030204" pitchFamily="34" charset="0"/>
                <a:cs typeface="Calibri" panose="020F0502020204030204" pitchFamily="34" charset="0"/>
              </a:rPr>
              <a:t>The </a:t>
            </a:r>
            <a:r>
              <a:rPr lang="fr-CA" sz="1800" dirty="0" err="1">
                <a:latin typeface="Calibri" panose="020F0502020204030204" pitchFamily="34" charset="0"/>
                <a:cs typeface="Calibri" panose="020F0502020204030204" pitchFamily="34" charset="0"/>
              </a:rPr>
              <a:t>apology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was</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only</a:t>
            </a:r>
            <a:r>
              <a:rPr lang="fr-CA" sz="1800" dirty="0">
                <a:latin typeface="Calibri" panose="020F0502020204030204" pitchFamily="34" charset="0"/>
                <a:cs typeface="Calibri" panose="020F0502020204030204" pitchFamily="34" charset="0"/>
              </a:rPr>
              <a:t> </a:t>
            </a:r>
            <a:r>
              <a:rPr lang="fr-CA" sz="1800" dirty="0" err="1">
                <a:latin typeface="Calibri" panose="020F0502020204030204" pitchFamily="34" charset="0"/>
                <a:cs typeface="Calibri" panose="020F0502020204030204" pitchFamily="34" charset="0"/>
              </a:rPr>
              <a:t>given</a:t>
            </a:r>
            <a:r>
              <a:rPr lang="fr-CA" sz="1800" dirty="0">
                <a:latin typeface="Calibri" panose="020F0502020204030204" pitchFamily="34" charset="0"/>
                <a:cs typeface="Calibri" panose="020F0502020204030204" pitchFamily="34" charset="0"/>
              </a:rPr>
              <a:t> to </a:t>
            </a:r>
            <a:r>
              <a:rPr lang="fr-CA" sz="1800" dirty="0" err="1">
                <a:latin typeface="Calibri" panose="020F0502020204030204" pitchFamily="34" charset="0"/>
                <a:cs typeface="Calibri" panose="020F0502020204030204" pitchFamily="34" charset="0"/>
              </a:rPr>
              <a:t>mitigate</a:t>
            </a:r>
            <a:r>
              <a:rPr lang="fr-CA" sz="1800" dirty="0">
                <a:latin typeface="Calibri" panose="020F0502020204030204" pitchFamily="34" charset="0"/>
                <a:cs typeface="Calibri" panose="020F0502020204030204" pitchFamily="34" charset="0"/>
              </a:rPr>
              <a:t> a penalty. </a:t>
            </a:r>
          </a:p>
          <a:p>
            <a:pPr>
              <a:buFont typeface="Arial" panose="020B0604020202020204" pitchFamily="34" charset="0"/>
              <a:buChar char="•"/>
            </a:pPr>
            <a:endParaRPr lang="fr-CA" sz="1800" dirty="0">
              <a:latin typeface="Calibri" panose="020F0502020204030204" pitchFamily="34" charset="0"/>
              <a:cs typeface="Calibri" panose="020F0502020204030204" pitchFamily="34" charset="0"/>
            </a:endParaRPr>
          </a:p>
          <a:p>
            <a:pPr>
              <a:buNone/>
            </a:pPr>
            <a:r>
              <a:rPr lang="fr-CA" sz="1800" dirty="0" err="1">
                <a:latin typeface="Calibri" panose="020F0502020204030204" pitchFamily="34" charset="0"/>
                <a:cs typeface="Calibri" panose="020F0502020204030204" pitchFamily="34" charset="0"/>
              </a:rPr>
              <a:t>See</a:t>
            </a:r>
            <a:r>
              <a:rPr lang="fr-CA" sz="1800" dirty="0">
                <a:latin typeface="Calibri" panose="020F0502020204030204" pitchFamily="34" charset="0"/>
                <a:cs typeface="Calibri" panose="020F0502020204030204" pitchFamily="34" charset="0"/>
              </a:rPr>
              <a:t> for </a:t>
            </a:r>
            <a:r>
              <a:rPr lang="fr-CA" sz="1800" dirty="0" err="1">
                <a:latin typeface="Calibri" panose="020F0502020204030204" pitchFamily="34" charset="0"/>
                <a:cs typeface="Calibri" panose="020F0502020204030204" pitchFamily="34" charset="0"/>
              </a:rPr>
              <a:t>example</a:t>
            </a:r>
            <a:r>
              <a:rPr lang="fr-CA" sz="1800" dirty="0">
                <a:latin typeface="Calibri" panose="020F0502020204030204" pitchFamily="34" charset="0"/>
                <a:cs typeface="Calibri" panose="020F0502020204030204" pitchFamily="34" charset="0"/>
              </a:rPr>
              <a:t>: </a:t>
            </a:r>
          </a:p>
          <a:p>
            <a:pPr marL="342900" indent="-342900"/>
            <a:r>
              <a:rPr lang="en-CA" sz="1800" i="1" u="sng" dirty="0">
                <a:latin typeface="Calibri" panose="020F0502020204030204" pitchFamily="34" charset="0"/>
                <a:cs typeface="Calibri" panose="020F0502020204030204" pitchFamily="34" charset="0"/>
                <a:hlinkClick r:id="rId2"/>
              </a:rPr>
              <a:t>Law Society of Alberta v Beaver</a:t>
            </a:r>
            <a:r>
              <a:rPr lang="en-CA" sz="1800" u="sng" dirty="0">
                <a:latin typeface="Calibri" panose="020F0502020204030204" pitchFamily="34" charset="0"/>
                <a:cs typeface="Calibri" panose="020F0502020204030204" pitchFamily="34" charset="0"/>
                <a:hlinkClick r:id="rId2"/>
              </a:rPr>
              <a:t>, 2021 ABQB 134</a:t>
            </a:r>
            <a:endParaRPr lang="en-CA" sz="1800" dirty="0">
              <a:latin typeface="Calibri" panose="020F0502020204030204" pitchFamily="34" charset="0"/>
              <a:cs typeface="Calibri" panose="020F0502020204030204" pitchFamily="34" charset="0"/>
            </a:endParaRPr>
          </a:p>
          <a:p>
            <a:pPr marL="342900" indent="-342900"/>
            <a:r>
              <a:rPr lang="en-CA" sz="1800" i="1" u="sng" dirty="0">
                <a:latin typeface="Calibri" panose="020F0502020204030204" pitchFamily="34" charset="0"/>
                <a:cs typeface="Calibri" panose="020F0502020204030204" pitchFamily="34" charset="0"/>
                <a:hlinkClick r:id="rId3"/>
              </a:rPr>
              <a:t>Bill v Allandale Place Condominium Corporation</a:t>
            </a:r>
            <a:r>
              <a:rPr lang="en-CA" sz="1800" u="sng" dirty="0">
                <a:latin typeface="Calibri" panose="020F0502020204030204" pitchFamily="34" charset="0"/>
                <a:cs typeface="Calibri" panose="020F0502020204030204" pitchFamily="34" charset="0"/>
                <a:hlinkClick r:id="rId3"/>
              </a:rPr>
              <a:t>, 2020 CanLII 83875 (NL HRC)</a:t>
            </a:r>
            <a:endParaRPr lang="en-CA" sz="1800" u="sng" dirty="0">
              <a:latin typeface="Calibri" panose="020F0502020204030204" pitchFamily="34" charset="0"/>
              <a:cs typeface="Calibri" panose="020F0502020204030204" pitchFamily="34" charset="0"/>
            </a:endParaRPr>
          </a:p>
          <a:p>
            <a:pPr marL="342900" indent="-342900"/>
            <a:r>
              <a:rPr lang="en-CA" sz="1800" i="1" u="sng" dirty="0">
                <a:latin typeface="Calibri" panose="020F0502020204030204" pitchFamily="34" charset="0"/>
                <a:cs typeface="Calibri" panose="020F0502020204030204" pitchFamily="34" charset="0"/>
                <a:hlinkClick r:id="rId4"/>
              </a:rPr>
              <a:t>Regional Municipality of York Police Services Board v York Regional Police Association</a:t>
            </a:r>
            <a:r>
              <a:rPr lang="en-CA" sz="1800" u="sng" dirty="0">
                <a:latin typeface="Calibri" panose="020F0502020204030204" pitchFamily="34" charset="0"/>
                <a:cs typeface="Calibri" panose="020F0502020204030204" pitchFamily="34" charset="0"/>
                <a:hlinkClick r:id="rId4"/>
              </a:rPr>
              <a:t>, 2020 CanLII 25423 (ON LA)</a:t>
            </a:r>
            <a:endParaRPr lang="en-CA" sz="18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183043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3BE1-E188-80BD-84D3-FC678563A2DF}"/>
              </a:ext>
            </a:extLst>
          </p:cNvPr>
          <p:cNvSpPr>
            <a:spLocks noGrp="1"/>
          </p:cNvSpPr>
          <p:nvPr>
            <p:ph type="title"/>
          </p:nvPr>
        </p:nvSpPr>
        <p:spPr/>
        <p:txBody>
          <a:bodyPr/>
          <a:lstStyle/>
          <a:p>
            <a:r>
              <a:rPr lang="en-CA" sz="4800" dirty="0">
                <a:latin typeface="Calibri" panose="020F0502020204030204" pitchFamily="34" charset="0"/>
                <a:cs typeface="Calibri" panose="020F0502020204030204" pitchFamily="34" charset="0"/>
              </a:rPr>
              <a:t>Receiving Apologies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E9763D-3ECE-27A6-FCFB-1F75277C7933}"/>
              </a:ext>
            </a:extLst>
          </p:cNvPr>
          <p:cNvSpPr>
            <a:spLocks noGrp="1"/>
          </p:cNvSpPr>
          <p:nvPr>
            <p:ph idx="1"/>
          </p:nvPr>
        </p:nvSpPr>
        <p:spPr/>
        <p:txBody>
          <a:bodyPr/>
          <a:lstStyle/>
          <a:p>
            <a:pPr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Remember that a receiver of an apology has no obligation to:</a:t>
            </a:r>
          </a:p>
          <a:p>
            <a:pPr marL="1134900" lvl="1" indent="-342900"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Accept the apology</a:t>
            </a:r>
          </a:p>
          <a:p>
            <a:pPr marL="1134900" lvl="1" indent="-342900"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Forgive the apologizer</a:t>
            </a:r>
          </a:p>
          <a:p>
            <a:pPr algn="just">
              <a:spcBef>
                <a:spcPts val="0"/>
              </a:spcBef>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Consider how the receiver of an apology may react to the one offered.</a:t>
            </a:r>
          </a:p>
          <a:p>
            <a:pPr algn="just">
              <a:spcBef>
                <a:spcPts val="0"/>
              </a:spcBef>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Know the framework of apology laws – what, if any, effect will offering an apology that is not accepted have on issues of liability?</a:t>
            </a:r>
          </a:p>
          <a:p>
            <a:pPr algn="just">
              <a:spcBef>
                <a:spcPts val="0"/>
              </a:spcBef>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en-CA" sz="2000" dirty="0">
                <a:latin typeface="Calibri" panose="020F0502020204030204" pitchFamily="34" charset="0"/>
                <a:cs typeface="Calibri" panose="020F0502020204030204" pitchFamily="34" charset="0"/>
              </a:rPr>
              <a:t>Context of apologies is always important: Cautionary tale of </a:t>
            </a:r>
            <a:r>
              <a:rPr lang="en-CA" sz="2000" i="1" dirty="0">
                <a:latin typeface="Calibri" panose="020F0502020204030204" pitchFamily="34" charset="0"/>
                <a:cs typeface="Calibri" panose="020F0502020204030204" pitchFamily="34" charset="0"/>
                <a:hlinkClick r:id="rId2"/>
              </a:rPr>
              <a:t>Tatum v. </a:t>
            </a:r>
            <a:r>
              <a:rPr lang="en-CA" sz="2000" i="1" dirty="0" err="1">
                <a:latin typeface="Calibri" panose="020F0502020204030204" pitchFamily="34" charset="0"/>
                <a:cs typeface="Calibri" panose="020F0502020204030204" pitchFamily="34" charset="0"/>
                <a:hlinkClick r:id="rId2"/>
              </a:rPr>
              <a:t>Limbrick</a:t>
            </a:r>
            <a:r>
              <a:rPr lang="en-CA" sz="2000" i="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66969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FA8B-C96F-EEEF-C095-48950648BECD}"/>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Cultural Considerations</a:t>
            </a:r>
          </a:p>
        </p:txBody>
      </p:sp>
      <p:sp>
        <p:nvSpPr>
          <p:cNvPr id="3" name="Content Placeholder 2">
            <a:extLst>
              <a:ext uri="{FF2B5EF4-FFF2-40B4-BE49-F238E27FC236}">
                <a16:creationId xmlns:a16="http://schemas.microsoft.com/office/drawing/2014/main" id="{2A8453DB-03DD-DCB2-4726-9AA1D0C585AF}"/>
              </a:ext>
            </a:extLst>
          </p:cNvPr>
          <p:cNvSpPr>
            <a:spLocks noGrp="1"/>
          </p:cNvSpPr>
          <p:nvPr>
            <p:ph idx="1"/>
          </p:nvPr>
        </p:nvSpPr>
        <p:spPr/>
        <p:txBody>
          <a:bodyPr/>
          <a:lstStyle/>
          <a:p>
            <a:pPr>
              <a:buFont typeface="Arial" panose="020B0604020202020204" pitchFamily="34" charset="0"/>
              <a:buChar char="•"/>
            </a:pPr>
            <a:r>
              <a:rPr lang="en-CA" dirty="0"/>
              <a:t>Timing of apology – too long and it can be considered rehearsed, but may also need to carefully consider best method </a:t>
            </a:r>
          </a:p>
          <a:p>
            <a:pPr lvl="1">
              <a:buFont typeface="Arial" panose="020B0604020202020204" pitchFamily="34" charset="0"/>
              <a:buChar char="•"/>
            </a:pPr>
            <a:r>
              <a:rPr lang="en-CA" dirty="0"/>
              <a:t>Consultation may be important, especially in situations involving historic wrongs. </a:t>
            </a:r>
          </a:p>
          <a:p>
            <a:pPr>
              <a:buFont typeface="Arial" panose="020B0604020202020204" pitchFamily="34" charset="0"/>
              <a:buChar char="•"/>
            </a:pPr>
            <a:r>
              <a:rPr lang="en-CA" dirty="0"/>
              <a:t>Who should make the apology</a:t>
            </a:r>
          </a:p>
          <a:p>
            <a:pPr lvl="1">
              <a:buFont typeface="Arial" panose="020B0604020202020204" pitchFamily="34" charset="0"/>
              <a:buChar char="•"/>
            </a:pPr>
            <a:r>
              <a:rPr lang="en-CA" dirty="0"/>
              <a:t>Senior official on behalf of…? Wrongdoer? </a:t>
            </a:r>
          </a:p>
          <a:p>
            <a:pPr>
              <a:buFont typeface="Arial" panose="020B0604020202020204" pitchFamily="34" charset="0"/>
              <a:buChar char="•"/>
            </a:pPr>
            <a:r>
              <a:rPr lang="en-CA" dirty="0"/>
              <a:t>Language of the apology</a:t>
            </a:r>
          </a:p>
          <a:p>
            <a:pPr>
              <a:buFont typeface="Arial" panose="020B0604020202020204" pitchFamily="34" charset="0"/>
              <a:buChar char="•"/>
            </a:pPr>
            <a:r>
              <a:rPr lang="en-CA" dirty="0"/>
              <a:t>Method of apology</a:t>
            </a:r>
          </a:p>
          <a:p>
            <a:pPr lvl="1">
              <a:buFont typeface="Arial" panose="020B0604020202020204" pitchFamily="34" charset="0"/>
              <a:buChar char="•"/>
            </a:pPr>
            <a:r>
              <a:rPr lang="en-CA" dirty="0"/>
              <a:t>In writing? In person? Published in some format? </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42649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3285-6D2E-F4BE-5B7F-9D4172ACF488}"/>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Litigation and Apologies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140CEA3-49CB-E35B-68CA-4990316A2A9C}"/>
              </a:ext>
            </a:extLst>
          </p:cNvPr>
          <p:cNvSpPr>
            <a:spLocks noGrp="1"/>
          </p:cNvSpPr>
          <p:nvPr>
            <p:ph idx="1"/>
          </p:nvPr>
        </p:nvSpPr>
        <p:spPr/>
        <p:txBody>
          <a:bodyPr>
            <a:normAutofit lnSpcReduction="10000"/>
          </a:bodyPr>
          <a:lstStyle/>
          <a:p>
            <a:pPr>
              <a:buFont typeface="Arial" panose="020B0604020202020204" pitchFamily="34" charset="0"/>
              <a:buChar char="•"/>
            </a:pPr>
            <a:r>
              <a:rPr lang="fr-CA" sz="2400" dirty="0">
                <a:latin typeface="Calibri" panose="020F0502020204030204" pitchFamily="34" charset="0"/>
                <a:cs typeface="Calibri" panose="020F0502020204030204" pitchFamily="34" charset="0"/>
              </a:rPr>
              <a:t>Can a </a:t>
            </a:r>
            <a:r>
              <a:rPr lang="fr-CA" sz="2400" dirty="0" err="1">
                <a:latin typeface="Calibri" panose="020F0502020204030204" pitchFamily="34" charset="0"/>
                <a:cs typeface="Calibri" panose="020F0502020204030204" pitchFamily="34" charset="0"/>
              </a:rPr>
              <a:t>defendant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apologize</a:t>
            </a:r>
            <a:r>
              <a:rPr lang="fr-CA" sz="2400" dirty="0">
                <a:latin typeface="Calibri" panose="020F0502020204030204" pitchFamily="34" charset="0"/>
                <a:cs typeface="Calibri" panose="020F0502020204030204" pitchFamily="34" charset="0"/>
              </a:rPr>
              <a:t> for </a:t>
            </a:r>
            <a:r>
              <a:rPr lang="fr-CA" sz="2400" dirty="0" err="1">
                <a:latin typeface="Calibri" panose="020F0502020204030204" pitchFamily="34" charset="0"/>
                <a:cs typeface="Calibri" panose="020F0502020204030204" pitchFamily="34" charset="0"/>
              </a:rPr>
              <a:t>historical</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wrongs</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that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may</a:t>
            </a:r>
            <a:r>
              <a:rPr lang="fr-CA" sz="2400" dirty="0">
                <a:latin typeface="Calibri" panose="020F0502020204030204" pitchFamily="34" charset="0"/>
                <a:cs typeface="Calibri" panose="020F0502020204030204" pitchFamily="34" charset="0"/>
              </a:rPr>
              <a:t> are </a:t>
            </a:r>
            <a:r>
              <a:rPr lang="fr-CA" sz="2400" dirty="0" err="1">
                <a:latin typeface="Calibri" panose="020F0502020204030204" pitchFamily="34" charset="0"/>
                <a:cs typeface="Calibri" panose="020F0502020204030204" pitchFamily="34" charset="0"/>
              </a:rPr>
              <a:t>currently</a:t>
            </a:r>
            <a:r>
              <a:rPr lang="fr-CA" sz="2400" dirty="0">
                <a:latin typeface="Calibri" panose="020F0502020204030204" pitchFamily="34" charset="0"/>
                <a:cs typeface="Calibri" panose="020F0502020204030204" pitchFamily="34" charset="0"/>
              </a:rPr>
              <a:t> the </a:t>
            </a:r>
            <a:r>
              <a:rPr lang="fr-CA" sz="2400" dirty="0" err="1">
                <a:latin typeface="Calibri" panose="020F0502020204030204" pitchFamily="34" charset="0"/>
                <a:cs typeface="Calibri" panose="020F0502020204030204" pitchFamily="34" charset="0"/>
              </a:rPr>
              <a:t>subject</a:t>
            </a:r>
            <a:r>
              <a:rPr lang="fr-CA" sz="2400" dirty="0">
                <a:latin typeface="Calibri" panose="020F0502020204030204" pitchFamily="34" charset="0"/>
                <a:cs typeface="Calibri" panose="020F0502020204030204" pitchFamily="34" charset="0"/>
              </a:rPr>
              <a:t> of </a:t>
            </a:r>
            <a:r>
              <a:rPr lang="fr-CA" sz="2400" dirty="0" err="1">
                <a:latin typeface="Calibri" panose="020F0502020204030204" pitchFamily="34" charset="0"/>
                <a:cs typeface="Calibri" panose="020F0502020204030204" pitchFamily="34" charset="0"/>
              </a:rPr>
              <a:t>litigation</a:t>
            </a:r>
            <a:r>
              <a:rPr lang="fr-CA" sz="2400" dirty="0">
                <a:latin typeface="Calibri" panose="020F0502020204030204" pitchFamily="34" charset="0"/>
                <a:cs typeface="Calibri" panose="020F0502020204030204" pitchFamily="34" charset="0"/>
              </a:rPr>
              <a:t>?</a:t>
            </a:r>
          </a:p>
          <a:p>
            <a:pPr>
              <a:buFont typeface="Arial" panose="020B0604020202020204" pitchFamily="34" charset="0"/>
              <a:buChar char="•"/>
            </a:pPr>
            <a:r>
              <a:rPr lang="fr-CA" sz="2400" dirty="0">
                <a:latin typeface="Calibri" panose="020F0502020204030204" pitchFamily="34" charset="0"/>
                <a:cs typeface="Calibri" panose="020F0502020204030204" pitchFamily="34" charset="0"/>
              </a:rPr>
              <a:t>Yes, but…</a:t>
            </a:r>
          </a:p>
          <a:p>
            <a:pPr marL="1134900" lvl="1" indent="-342900">
              <a:buFont typeface="Arial" panose="020B0604020202020204" pitchFamily="34" charset="0"/>
              <a:buChar char="•"/>
            </a:pPr>
            <a:r>
              <a:rPr lang="fr-CA" sz="2400" dirty="0" err="1">
                <a:latin typeface="Calibri" panose="020F0502020204030204" pitchFamily="34" charset="0"/>
                <a:cs typeface="Calibri" panose="020F0502020204030204" pitchFamily="34" charset="0"/>
              </a:rPr>
              <a:t>Ensure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litigation</a:t>
            </a:r>
            <a:r>
              <a:rPr lang="fr-CA" sz="2400" dirty="0">
                <a:latin typeface="Calibri" panose="020F0502020204030204" pitchFamily="34" charset="0"/>
                <a:cs typeface="Calibri" panose="020F0502020204030204" pitchFamily="34" charset="0"/>
              </a:rPr>
              <a:t> team </a:t>
            </a:r>
            <a:r>
              <a:rPr lang="fr-CA" sz="2400" dirty="0" err="1">
                <a:latin typeface="Calibri" panose="020F0502020204030204" pitchFamily="34" charset="0"/>
                <a:cs typeface="Calibri" panose="020F0502020204030204" pitchFamily="34" charset="0"/>
              </a:rPr>
              <a:t>is</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aware</a:t>
            </a:r>
            <a:r>
              <a:rPr lang="fr-CA" sz="2400" dirty="0">
                <a:latin typeface="Calibri" panose="020F0502020204030204" pitchFamily="34" charset="0"/>
                <a:cs typeface="Calibri" panose="020F0502020204030204" pitchFamily="34" charset="0"/>
              </a:rPr>
              <a:t> of </a:t>
            </a:r>
            <a:r>
              <a:rPr lang="fr-CA" sz="2400" dirty="0" err="1">
                <a:latin typeface="Calibri" panose="020F0502020204030204" pitchFamily="34" charset="0"/>
                <a:cs typeface="Calibri" panose="020F0502020204030204" pitchFamily="34" charset="0"/>
              </a:rPr>
              <a:t>intent</a:t>
            </a:r>
            <a:r>
              <a:rPr lang="fr-CA" sz="2400" dirty="0">
                <a:latin typeface="Calibri" panose="020F0502020204030204" pitchFamily="34" charset="0"/>
                <a:cs typeface="Calibri" panose="020F0502020204030204" pitchFamily="34" charset="0"/>
              </a:rPr>
              <a:t> to </a:t>
            </a:r>
            <a:r>
              <a:rPr lang="fr-CA" sz="2400" dirty="0" err="1">
                <a:latin typeface="Calibri" panose="020F0502020204030204" pitchFamily="34" charset="0"/>
                <a:cs typeface="Calibri" panose="020F0502020204030204" pitchFamily="34" charset="0"/>
              </a:rPr>
              <a:t>apologize</a:t>
            </a:r>
            <a:r>
              <a:rPr lang="fr-CA" sz="2400" dirty="0">
                <a:latin typeface="Calibri" panose="020F0502020204030204" pitchFamily="34" charset="0"/>
                <a:cs typeface="Calibri" panose="020F0502020204030204" pitchFamily="34" charset="0"/>
              </a:rPr>
              <a:t>, and has </a:t>
            </a:r>
            <a:r>
              <a:rPr lang="fr-CA" sz="2400" dirty="0" err="1">
                <a:latin typeface="Calibri" panose="020F0502020204030204" pitchFamily="34" charset="0"/>
                <a:cs typeface="Calibri" panose="020F0502020204030204" pitchFamily="34" charset="0"/>
              </a:rPr>
              <a:t>some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say</a:t>
            </a:r>
            <a:r>
              <a:rPr lang="fr-CA" sz="2400" dirty="0">
                <a:latin typeface="Calibri" panose="020F0502020204030204" pitchFamily="34" charset="0"/>
                <a:cs typeface="Calibri" panose="020F0502020204030204" pitchFamily="34" charset="0"/>
              </a:rPr>
              <a:t> in content of the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a:t>
            </a:r>
          </a:p>
          <a:p>
            <a:pPr marL="1134900" lvl="1" indent="-342900">
              <a:buFont typeface="Arial" panose="020B0604020202020204" pitchFamily="34" charset="0"/>
              <a:buChar char="•"/>
            </a:pPr>
            <a:r>
              <a:rPr lang="fr-CA" sz="2400" dirty="0">
                <a:latin typeface="Calibri" panose="020F0502020204030204" pitchFamily="34" charset="0"/>
                <a:cs typeface="Calibri" panose="020F0502020204030204" pitchFamily="34" charset="0"/>
              </a:rPr>
              <a:t>Don’t </a:t>
            </a:r>
            <a:r>
              <a:rPr lang="fr-CA" sz="2400" dirty="0" err="1">
                <a:latin typeface="Calibri" panose="020F0502020204030204" pitchFamily="34" charset="0"/>
                <a:cs typeface="Calibri" panose="020F0502020204030204" pitchFamily="34" charset="0"/>
              </a:rPr>
              <a:t>make</a:t>
            </a:r>
            <a:r>
              <a:rPr lang="fr-CA" sz="2400" dirty="0">
                <a:latin typeface="Calibri" panose="020F0502020204030204" pitchFamily="34" charset="0"/>
                <a:cs typeface="Calibri" panose="020F0502020204030204" pitchFamily="34" charset="0"/>
              </a:rPr>
              <a:t> the </a:t>
            </a:r>
            <a:r>
              <a:rPr lang="fr-CA" sz="2400" dirty="0" err="1">
                <a:latin typeface="Calibri" panose="020F0502020204030204" pitchFamily="34" charset="0"/>
                <a:cs typeface="Calibri" panose="020F0502020204030204" pitchFamily="34" charset="0"/>
              </a:rPr>
              <a:t>apology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so</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broad</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that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it</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defeats</a:t>
            </a:r>
            <a:r>
              <a:rPr lang="fr-CA" sz="2400" dirty="0">
                <a:latin typeface="Calibri" panose="020F0502020204030204" pitchFamily="34" charset="0"/>
                <a:cs typeface="Calibri" panose="020F0502020204030204" pitchFamily="34" charset="0"/>
              </a:rPr>
              <a:t> or </a:t>
            </a:r>
            <a:r>
              <a:rPr lang="fr-CA" sz="2400" dirty="0" err="1">
                <a:latin typeface="Calibri" panose="020F0502020204030204" pitchFamily="34" charset="0"/>
                <a:cs typeface="Calibri" panose="020F0502020204030204" pitchFamily="34" charset="0"/>
              </a:rPr>
              <a:t>overly</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limits</a:t>
            </a:r>
            <a:r>
              <a:rPr lang="fr-CA" sz="2400" dirty="0">
                <a:latin typeface="Calibri" panose="020F0502020204030204" pitchFamily="34" charset="0"/>
                <a:cs typeface="Calibri" panose="020F0502020204030204" pitchFamily="34" charset="0"/>
              </a:rPr>
              <a:t> the </a:t>
            </a:r>
            <a:r>
              <a:rPr lang="fr-CA" sz="2400" dirty="0" err="1">
                <a:latin typeface="Calibri" panose="020F0502020204030204" pitchFamily="34" charset="0"/>
                <a:cs typeface="Calibri" panose="020F0502020204030204" pitchFamily="34" charset="0"/>
              </a:rPr>
              <a:t>litigation</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strategy</a:t>
            </a:r>
            <a:r>
              <a:rPr lang="fr-CA" sz="2400" dirty="0">
                <a:latin typeface="Calibri" panose="020F0502020204030204" pitchFamily="34" charset="0"/>
                <a:cs typeface="Calibri" panose="020F0502020204030204" pitchFamily="34" charset="0"/>
              </a:rPr>
              <a:t> (for </a:t>
            </a:r>
            <a:r>
              <a:rPr lang="fr-CA" sz="2400" dirty="0" err="1">
                <a:latin typeface="Calibri" panose="020F0502020204030204" pitchFamily="34" charset="0"/>
                <a:cs typeface="Calibri" panose="020F0502020204030204" pitchFamily="34" charset="0"/>
              </a:rPr>
              <a:t>example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instead</a:t>
            </a:r>
            <a:r>
              <a:rPr lang="fr-CA" sz="2400" dirty="0">
                <a:latin typeface="Calibri" panose="020F0502020204030204" pitchFamily="34" charset="0"/>
                <a:cs typeface="Calibri" panose="020F0502020204030204" pitchFamily="34" charset="0"/>
              </a:rPr>
              <a:t> of </a:t>
            </a:r>
            <a:r>
              <a:rPr lang="fr-CA" sz="2400" dirty="0" err="1">
                <a:latin typeface="Calibri" panose="020F0502020204030204" pitchFamily="34" charset="0"/>
                <a:cs typeface="Calibri" panose="020F0502020204030204" pitchFamily="34" charset="0"/>
              </a:rPr>
              <a:t>we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apologize</a:t>
            </a:r>
            <a:r>
              <a:rPr lang="fr-CA" sz="2400" dirty="0">
                <a:latin typeface="Calibri" panose="020F0502020204030204" pitchFamily="34" charset="0"/>
                <a:cs typeface="Calibri" panose="020F0502020204030204" pitchFamily="34" charset="0"/>
              </a:rPr>
              <a:t> for all </a:t>
            </a:r>
            <a:r>
              <a:rPr lang="fr-CA" sz="2400" dirty="0" err="1">
                <a:latin typeface="Calibri" panose="020F0502020204030204" pitchFamily="34" charset="0"/>
                <a:cs typeface="Calibri" panose="020F0502020204030204" pitchFamily="34" charset="0"/>
              </a:rPr>
              <a:t>wrongs</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we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apologize</a:t>
            </a:r>
            <a:r>
              <a:rPr lang="fr-CA" sz="2400" dirty="0">
                <a:latin typeface="Calibri" panose="020F0502020204030204" pitchFamily="34" charset="0"/>
                <a:cs typeface="Calibri" panose="020F0502020204030204" pitchFamily="34" charset="0"/>
              </a:rPr>
              <a:t> for </a:t>
            </a:r>
            <a:r>
              <a:rPr lang="fr-CA" sz="2400" dirty="0" err="1">
                <a:latin typeface="Calibri" panose="020F0502020204030204" pitchFamily="34" charset="0"/>
                <a:cs typeface="Calibri" panose="020F0502020204030204" pitchFamily="34" charset="0"/>
              </a:rPr>
              <a:t>these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specific</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acts</a:t>
            </a:r>
            <a:r>
              <a:rPr lang="fr-CA" sz="2400" dirty="0">
                <a:latin typeface="Calibri" panose="020F0502020204030204" pitchFamily="34" charset="0"/>
                <a:cs typeface="Calibri" panose="020F0502020204030204" pitchFamily="34" charset="0"/>
              </a:rPr>
              <a:t>.)</a:t>
            </a:r>
          </a:p>
          <a:p>
            <a:pPr marL="1134900" lvl="1" indent="-342900">
              <a:buFont typeface="Arial" panose="020B0604020202020204" pitchFamily="34" charset="0"/>
              <a:buChar char="•"/>
            </a:pPr>
            <a:r>
              <a:rPr lang="fr-CA" sz="2400" dirty="0">
                <a:latin typeface="Calibri" panose="020F0502020204030204" pitchFamily="34" charset="0"/>
                <a:cs typeface="Calibri" panose="020F0502020204030204" pitchFamily="34" charset="0"/>
              </a:rPr>
              <a:t>Question: </a:t>
            </a:r>
            <a:r>
              <a:rPr lang="fr-CA" sz="2400" dirty="0" err="1">
                <a:latin typeface="Calibri" panose="020F0502020204030204" pitchFamily="34" charset="0"/>
                <a:cs typeface="Calibri" panose="020F0502020204030204" pitchFamily="34" charset="0"/>
              </a:rPr>
              <a:t>could</a:t>
            </a:r>
            <a:r>
              <a:rPr lang="fr-CA" sz="2400" dirty="0">
                <a:latin typeface="Calibri" panose="020F0502020204030204" pitchFamily="34" charset="0"/>
                <a:cs typeface="Calibri" panose="020F0502020204030204" pitchFamily="34" charset="0"/>
              </a:rPr>
              <a:t> the </a:t>
            </a:r>
            <a:r>
              <a:rPr lang="fr-CA" sz="2400" dirty="0" err="1">
                <a:latin typeface="Calibri" panose="020F0502020204030204" pitchFamily="34" charset="0"/>
                <a:cs typeface="Calibri" panose="020F0502020204030204" pitchFamily="34" charset="0"/>
              </a:rPr>
              <a:t>matter</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be</a:t>
            </a:r>
            <a:r>
              <a:rPr lang="fr-CA" sz="2400" dirty="0">
                <a:latin typeface="Calibri" panose="020F0502020204030204" pitchFamily="34" charset="0"/>
                <a:cs typeface="Calibri" panose="020F0502020204030204" pitchFamily="34" charset="0"/>
              </a:rPr>
              <a:t> </a:t>
            </a:r>
            <a:r>
              <a:rPr lang="fr-CA" sz="2400" dirty="0" err="1">
                <a:latin typeface="Calibri" panose="020F0502020204030204" pitchFamily="34" charset="0"/>
                <a:cs typeface="Calibri" panose="020F0502020204030204" pitchFamily="34" charset="0"/>
              </a:rPr>
              <a:t>settled</a:t>
            </a:r>
            <a:r>
              <a:rPr lang="fr-CA" sz="2400" dirty="0">
                <a:latin typeface="Calibri" panose="020F0502020204030204" pitchFamily="34" charset="0"/>
                <a:cs typeface="Calibri" panose="020F0502020204030204" pitchFamily="34" charset="0"/>
              </a:rPr>
              <a:t> if the client </a:t>
            </a:r>
            <a:r>
              <a:rPr lang="fr-CA" sz="2400" dirty="0" err="1">
                <a:latin typeface="Calibri" panose="020F0502020204030204" pitchFamily="34" charset="0"/>
                <a:cs typeface="Calibri" panose="020F0502020204030204" pitchFamily="34" charset="0"/>
              </a:rPr>
              <a:t>wants</a:t>
            </a:r>
            <a:r>
              <a:rPr lang="fr-CA" sz="2400" dirty="0">
                <a:latin typeface="Calibri" panose="020F0502020204030204" pitchFamily="34" charset="0"/>
                <a:cs typeface="Calibri" panose="020F0502020204030204" pitchFamily="34" charset="0"/>
              </a:rPr>
              <a:t> to </a:t>
            </a:r>
            <a:r>
              <a:rPr lang="fr-CA" sz="2400" dirty="0" err="1">
                <a:latin typeface="Calibri" panose="020F0502020204030204" pitchFamily="34" charset="0"/>
                <a:cs typeface="Calibri" panose="020F0502020204030204" pitchFamily="34" charset="0"/>
              </a:rPr>
              <a:t>apologize</a:t>
            </a:r>
            <a:r>
              <a:rPr lang="fr-CA" sz="2400" dirty="0">
                <a:latin typeface="Calibri" panose="020F0502020204030204" pitchFamily="34" charset="0"/>
                <a:cs typeface="Calibri" panose="020F0502020204030204" pitchFamily="34" charset="0"/>
              </a:rPr>
              <a:t>?</a:t>
            </a:r>
          </a:p>
          <a:p>
            <a:endParaRPr lang="en-CA" dirty="0"/>
          </a:p>
        </p:txBody>
      </p:sp>
    </p:spTree>
    <p:extLst>
      <p:ext uri="{BB962C8B-B14F-4D97-AF65-F5344CB8AC3E}">
        <p14:creationId xmlns:p14="http://schemas.microsoft.com/office/powerpoint/2010/main" val="217156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4252-A808-1D0E-89DD-7076673E5C15}"/>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Apologies and Settlement</a:t>
            </a:r>
          </a:p>
        </p:txBody>
      </p:sp>
      <p:sp>
        <p:nvSpPr>
          <p:cNvPr id="3" name="Content Placeholder 2">
            <a:extLst>
              <a:ext uri="{FF2B5EF4-FFF2-40B4-BE49-F238E27FC236}">
                <a16:creationId xmlns:a16="http://schemas.microsoft.com/office/drawing/2014/main" id="{534DA194-08D6-3E46-0E3C-C56C0AD892DD}"/>
              </a:ext>
            </a:extLst>
          </p:cNvPr>
          <p:cNvSpPr>
            <a:spLocks noGrp="1"/>
          </p:cNvSpPr>
          <p:nvPr>
            <p:ph idx="1"/>
          </p:nvPr>
        </p:nvSpPr>
        <p:spPr/>
        <p:txBody>
          <a:bodyPr/>
          <a:lstStyle/>
          <a:p>
            <a:pPr algn="just">
              <a:spcBef>
                <a:spcPts val="0"/>
              </a:spcBef>
              <a:buNone/>
            </a:pPr>
            <a:r>
              <a:rPr lang="en-CA" sz="1800" dirty="0"/>
              <a:t>Recent examples of public apologies as part of important class action settlements:</a:t>
            </a:r>
          </a:p>
          <a:p>
            <a:pPr algn="just">
              <a:spcBef>
                <a:spcPts val="0"/>
              </a:spcBef>
              <a:buNone/>
            </a:pPr>
            <a:endParaRPr lang="en-CA" sz="1800" dirty="0"/>
          </a:p>
          <a:p>
            <a:pPr marL="342900" indent="-342900" algn="just">
              <a:spcBef>
                <a:spcPts val="0"/>
              </a:spcBef>
            </a:pPr>
            <a:r>
              <a:rPr lang="en-CA" sz="1800" i="1" dirty="0">
                <a:hlinkClick r:id="rId2"/>
              </a:rPr>
              <a:t>Riddle v Canada, </a:t>
            </a:r>
            <a:r>
              <a:rPr lang="en-CA" sz="1800" dirty="0">
                <a:hlinkClick r:id="rId2"/>
              </a:rPr>
              <a:t>2018 FC 641 </a:t>
            </a:r>
            <a:r>
              <a:rPr lang="en-CA" sz="1800" dirty="0"/>
              <a:t>(Sixties scoop class action settlement)</a:t>
            </a:r>
          </a:p>
          <a:p>
            <a:pPr marL="342900" indent="-342900" algn="just">
              <a:spcBef>
                <a:spcPts val="0"/>
              </a:spcBef>
            </a:pPr>
            <a:endParaRPr lang="en-CA" sz="1800" i="1" dirty="0"/>
          </a:p>
          <a:p>
            <a:pPr marL="342900" indent="-342900" algn="just">
              <a:spcBef>
                <a:spcPts val="0"/>
              </a:spcBef>
            </a:pPr>
            <a:r>
              <a:rPr lang="en-CA" sz="1800" i="1" dirty="0">
                <a:hlinkClick r:id="rId3"/>
              </a:rPr>
              <a:t>Todd Edward Ross, Martine Roy and </a:t>
            </a:r>
            <a:r>
              <a:rPr lang="en-CA" sz="1800" i="1" dirty="0" err="1">
                <a:hlinkClick r:id="rId3"/>
              </a:rPr>
              <a:t>Alida</a:t>
            </a:r>
            <a:r>
              <a:rPr lang="en-CA" sz="1800" i="1" dirty="0">
                <a:hlinkClick r:id="rId3"/>
              </a:rPr>
              <a:t> </a:t>
            </a:r>
            <a:r>
              <a:rPr lang="en-CA" sz="1800" i="1" dirty="0" err="1">
                <a:hlinkClick r:id="rId3"/>
              </a:rPr>
              <a:t>Satalic</a:t>
            </a:r>
            <a:r>
              <a:rPr lang="en-CA" sz="1800" i="1" dirty="0">
                <a:hlinkClick r:id="rId3"/>
              </a:rPr>
              <a:t> v Her Majesty the Queen</a:t>
            </a:r>
            <a:r>
              <a:rPr lang="en-CA" sz="1800" dirty="0">
                <a:hlinkClick r:id="rId3"/>
              </a:rPr>
              <a:t> Final Settlement Agreement </a:t>
            </a:r>
            <a:r>
              <a:rPr lang="en-CA" sz="1800" dirty="0"/>
              <a:t>(Proposed Class Action regarding the LGBT Purge)</a:t>
            </a:r>
          </a:p>
          <a:p>
            <a:pPr marL="342900" indent="-342900" algn="just">
              <a:spcBef>
                <a:spcPts val="0"/>
              </a:spcBef>
            </a:pPr>
            <a:endParaRPr lang="en-CA" sz="1800" i="1" dirty="0"/>
          </a:p>
          <a:p>
            <a:pPr marL="342900" indent="-342900" algn="just">
              <a:spcBef>
                <a:spcPts val="0"/>
              </a:spcBef>
            </a:pPr>
            <a:r>
              <a:rPr lang="en-US" sz="1800" b="0" i="1" dirty="0">
                <a:solidFill>
                  <a:srgbClr val="333333"/>
                </a:solidFill>
                <a:effectLst/>
                <a:hlinkClick r:id="rId4"/>
              </a:rPr>
              <a:t>First Nations Child and Family Services, Jordan's Principle and Trout Class Settlement Agreement</a:t>
            </a:r>
            <a:r>
              <a:rPr lang="en-US" sz="1800" b="0" i="1" dirty="0">
                <a:solidFill>
                  <a:srgbClr val="333333"/>
                </a:solidFill>
                <a:effectLst/>
              </a:rPr>
              <a:t> </a:t>
            </a:r>
            <a:r>
              <a:rPr lang="en-US" sz="1800" b="0" dirty="0">
                <a:solidFill>
                  <a:schemeClr val="tx1"/>
                </a:solidFill>
                <a:effectLst/>
              </a:rPr>
              <a:t>(</a:t>
            </a:r>
            <a:r>
              <a:rPr lang="en-CA" sz="1800" dirty="0">
                <a:solidFill>
                  <a:schemeClr val="tx1"/>
                </a:solidFill>
              </a:rPr>
              <a:t>CHRT decision regarding funding of on-reserve family services)</a:t>
            </a:r>
          </a:p>
          <a:p>
            <a:endParaRPr lang="en-CA" dirty="0"/>
          </a:p>
        </p:txBody>
      </p:sp>
    </p:spTree>
    <p:extLst>
      <p:ext uri="{BB962C8B-B14F-4D97-AF65-F5344CB8AC3E}">
        <p14:creationId xmlns:p14="http://schemas.microsoft.com/office/powerpoint/2010/main" val="324012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EFD3-7D77-C5D6-EC23-52284F976886}"/>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Rejection of Settlement</a:t>
            </a:r>
          </a:p>
        </p:txBody>
      </p:sp>
      <p:sp>
        <p:nvSpPr>
          <p:cNvPr id="3" name="Content Placeholder 2">
            <a:extLst>
              <a:ext uri="{FF2B5EF4-FFF2-40B4-BE49-F238E27FC236}">
                <a16:creationId xmlns:a16="http://schemas.microsoft.com/office/drawing/2014/main" id="{8B01A66D-8FD7-94B0-AF56-EEC33DA1FC05}"/>
              </a:ext>
            </a:extLst>
          </p:cNvPr>
          <p:cNvSpPr>
            <a:spLocks noGrp="1"/>
          </p:cNvSpPr>
          <p:nvPr>
            <p:ph idx="1"/>
          </p:nvPr>
        </p:nvSpPr>
        <p:spPr/>
        <p:txBody>
          <a:bodyPr/>
          <a:lstStyle/>
          <a:p>
            <a:pPr>
              <a:buNone/>
            </a:pPr>
            <a:r>
              <a:rPr lang="en-US" i="1" dirty="0" err="1">
                <a:hlinkClick r:id="rId2"/>
              </a:rPr>
              <a:t>Grann</a:t>
            </a:r>
            <a:r>
              <a:rPr lang="en-US" i="1" dirty="0">
                <a:hlinkClick r:id="rId2"/>
              </a:rPr>
              <a:t> et al. v HMQ in Right of the Province of Ontario</a:t>
            </a:r>
            <a:r>
              <a:rPr lang="en-US" dirty="0">
                <a:hlinkClick r:id="rId2"/>
              </a:rPr>
              <a:t>, 2021 ONSC 3817</a:t>
            </a:r>
            <a:endParaRPr lang="en-US" dirty="0"/>
          </a:p>
          <a:p>
            <a:pPr marL="342900" indent="-342900"/>
            <a:r>
              <a:rPr lang="en-US" dirty="0"/>
              <a:t>Members of the class “offended that the terms of settlement don’t provide for an admission of liability or for an apology.”</a:t>
            </a:r>
          </a:p>
          <a:p>
            <a:pPr marL="342900" indent="-342900"/>
            <a:r>
              <a:rPr lang="en-US" dirty="0"/>
              <a:t>For this and other reasons, approval of settlement dismissed. </a:t>
            </a:r>
          </a:p>
          <a:p>
            <a:pPr marL="342900" indent="-342900"/>
            <a:r>
              <a:rPr lang="en-US" dirty="0"/>
              <a:t>Obiter note at para 80: “Finally, I note that, unlike other institutional abuse settlements, there is no provision for the defendant to apologize. In my view, this is unfortunate. The cost is minimal but the returns for the dignity and healing of the Crown wards would be substantial.”</a:t>
            </a:r>
            <a:endParaRPr lang="fr-CA" dirty="0"/>
          </a:p>
          <a:p>
            <a:endParaRPr lang="en-CA" dirty="0"/>
          </a:p>
        </p:txBody>
      </p:sp>
    </p:spTree>
    <p:extLst>
      <p:ext uri="{BB962C8B-B14F-4D97-AF65-F5344CB8AC3E}">
        <p14:creationId xmlns:p14="http://schemas.microsoft.com/office/powerpoint/2010/main" val="373261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latin typeface="Calibri" panose="020F0502020204030204" pitchFamily="34" charset="0"/>
                <a:cs typeface="Calibri" panose="020F0502020204030204" pitchFamily="34" charset="0"/>
              </a:rPr>
              <a:t>Legal Professionals’ Ethical Obligations</a:t>
            </a:r>
          </a:p>
        </p:txBody>
      </p:sp>
      <p:sp>
        <p:nvSpPr>
          <p:cNvPr id="3" name="Content Placeholder 2"/>
          <p:cNvSpPr>
            <a:spLocks noGrp="1"/>
          </p:cNvSpPr>
          <p:nvPr>
            <p:ph idx="1"/>
          </p:nvPr>
        </p:nvSpPr>
        <p:spPr/>
        <p:txBody>
          <a:bodyPr/>
          <a:lstStyle/>
          <a:p>
            <a:pPr algn="just">
              <a:spcBef>
                <a:spcPts val="0"/>
              </a:spcBef>
              <a:buClr>
                <a:srgbClr val="CC9900"/>
              </a:buClr>
              <a:buNone/>
            </a:pPr>
            <a:r>
              <a:rPr lang="en-CA" sz="2000" dirty="0">
                <a:latin typeface="Calibri" panose="020F0502020204030204" pitchFamily="34" charset="0"/>
                <a:cs typeface="Calibri" panose="020F0502020204030204" pitchFamily="34" charset="0"/>
              </a:rPr>
              <a:t>Legal professionals have an obligation to provide their clients with appropriate legal advice, such as:</a:t>
            </a:r>
          </a:p>
          <a:p>
            <a:pPr algn="just">
              <a:spcBef>
                <a:spcPts val="0"/>
              </a:spcBef>
              <a:buClr>
                <a:srgbClr val="CC9900"/>
              </a:buClr>
              <a:buNone/>
            </a:pPr>
            <a:endParaRPr lang="en-CA" sz="2000" dirty="0">
              <a:latin typeface="Calibri" panose="020F0502020204030204" pitchFamily="34" charset="0"/>
              <a:cs typeface="Calibri" panose="020F0502020204030204" pitchFamily="34" charset="0"/>
            </a:endParaRPr>
          </a:p>
          <a:p>
            <a:pPr marL="342900" indent="-342900" algn="just">
              <a:spcBef>
                <a:spcPts val="0"/>
              </a:spcBef>
            </a:pPr>
            <a:r>
              <a:rPr lang="en-CA" sz="2000" dirty="0">
                <a:latin typeface="Calibri" panose="020F0502020204030204" pitchFamily="34" charset="0"/>
                <a:cs typeface="Calibri" panose="020F0502020204030204" pitchFamily="34" charset="0"/>
              </a:rPr>
              <a:t>Details of delivering an apology: how, when, to whom etc.</a:t>
            </a:r>
          </a:p>
          <a:p>
            <a:pPr marL="342900" indent="-342900" algn="just">
              <a:spcBef>
                <a:spcPts val="0"/>
              </a:spcBef>
            </a:pPr>
            <a:r>
              <a:rPr lang="en-CA" sz="2000" dirty="0">
                <a:latin typeface="Calibri" panose="020F0502020204030204" pitchFamily="34" charset="0"/>
                <a:cs typeface="Calibri" panose="020F0502020204030204" pitchFamily="34" charset="0"/>
              </a:rPr>
              <a:t>Risks of delivering an apology (or not delivering an apology) should be explained.</a:t>
            </a:r>
          </a:p>
          <a:p>
            <a:pPr algn="just">
              <a:spcBef>
                <a:spcPts val="0"/>
              </a:spcBef>
            </a:pPr>
            <a:endParaRPr lang="en-CA" sz="2000"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BUT they do not have an obligation to offer apologies on their clients’ behalf. An apology may be delegated to counsel, but may be less effective.</a:t>
            </a:r>
          </a:p>
          <a:p>
            <a:endParaRPr lang="en-CA" dirty="0"/>
          </a:p>
        </p:txBody>
      </p:sp>
      <p:sp>
        <p:nvSpPr>
          <p:cNvPr id="4" name="Slide Number Placeholder 3"/>
          <p:cNvSpPr>
            <a:spLocks noGrp="1"/>
          </p:cNvSpPr>
          <p:nvPr>
            <p:ph type="sldNum" sz="quarter" idx="12"/>
          </p:nvPr>
        </p:nvSpPr>
        <p:spPr/>
        <p:txBody>
          <a:bodyPr/>
          <a:lstStyle/>
          <a:p>
            <a:fld id="{65329C26-39B5-8841-BCCE-7581D59DEC17}" type="slidenum">
              <a:rPr lang="en-US" smtClean="0"/>
              <a:t>26</a:t>
            </a:fld>
            <a:endParaRPr lang="en-US"/>
          </a:p>
        </p:txBody>
      </p:sp>
    </p:spTree>
    <p:extLst>
      <p:ext uri="{BB962C8B-B14F-4D97-AF65-F5344CB8AC3E}">
        <p14:creationId xmlns:p14="http://schemas.microsoft.com/office/powerpoint/2010/main" val="1652333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D8B2-5607-784B-A3E9-F33429632A1B}"/>
              </a:ext>
            </a:extLst>
          </p:cNvPr>
          <p:cNvSpPr>
            <a:spLocks noGrp="1"/>
          </p:cNvSpPr>
          <p:nvPr>
            <p:ph type="title"/>
          </p:nvPr>
        </p:nvSpPr>
        <p:spPr/>
        <p:txBody>
          <a:bodyPr/>
          <a:lstStyle/>
          <a:p>
            <a:r>
              <a:rPr lang="en-CA" sz="4800" dirty="0">
                <a:latin typeface="Calibri" panose="020F0502020204030204" pitchFamily="34" charset="0"/>
                <a:cs typeface="Calibri" panose="020F0502020204030204" pitchFamily="34" charset="0"/>
              </a:rPr>
              <a:t>Code of Professional Conduct (FLC Model Code)</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72DBA05-D0AD-0430-1C8B-7569872A4353}"/>
              </a:ext>
            </a:extLst>
          </p:cNvPr>
          <p:cNvSpPr>
            <a:spLocks noGrp="1"/>
          </p:cNvSpPr>
          <p:nvPr>
            <p:ph idx="1"/>
          </p:nvPr>
        </p:nvSpPr>
        <p:spPr/>
        <p:txBody>
          <a:bodyPr>
            <a:normAutofit lnSpcReduction="10000"/>
          </a:bodyPr>
          <a:lstStyle/>
          <a:p>
            <a:pPr>
              <a:buNone/>
            </a:pPr>
            <a:r>
              <a:rPr lang="en-US" sz="1800" dirty="0"/>
              <a:t>2.1 Integrity </a:t>
            </a:r>
            <a:endParaRPr lang="en-US" sz="1800" i="1" dirty="0"/>
          </a:p>
          <a:p>
            <a:pPr>
              <a:buNone/>
            </a:pPr>
            <a:r>
              <a:rPr lang="en-US" sz="1800" dirty="0"/>
              <a:t>3.1. Competence </a:t>
            </a:r>
            <a:endParaRPr lang="en-US" sz="1800" i="1" dirty="0"/>
          </a:p>
          <a:p>
            <a:pPr>
              <a:buNone/>
            </a:pPr>
            <a:r>
              <a:rPr lang="en-US" sz="1800" dirty="0"/>
              <a:t>3.2-2 Honesty and </a:t>
            </a:r>
            <a:r>
              <a:rPr lang="en-US" sz="1800" dirty="0" err="1">
                <a:solidFill>
                  <a:schemeClr val="tx1"/>
                </a:solidFill>
              </a:rPr>
              <a:t>Candour</a:t>
            </a:r>
            <a:r>
              <a:rPr lang="en-US" sz="1800" dirty="0">
                <a:solidFill>
                  <a:schemeClr val="tx1"/>
                </a:solidFill>
              </a:rPr>
              <a:t> </a:t>
            </a:r>
            <a:endParaRPr lang="en-US" sz="1800" i="1" dirty="0">
              <a:solidFill>
                <a:schemeClr val="tx1"/>
              </a:solidFill>
            </a:endParaRPr>
          </a:p>
          <a:p>
            <a:pPr>
              <a:buNone/>
            </a:pPr>
            <a:r>
              <a:rPr lang="en-US" sz="1800" dirty="0"/>
              <a:t>3.2-4. Encouraging Compromise and Settlement</a:t>
            </a:r>
            <a:endParaRPr lang="en-US" sz="1800" i="1" dirty="0"/>
          </a:p>
          <a:p>
            <a:pPr marL="690563" indent="-690563">
              <a:buNone/>
            </a:pPr>
            <a:r>
              <a:rPr lang="en-US" sz="1800" dirty="0"/>
              <a:t>3.2-6 Inducement for Withdrawal of Criminal or Regulatory Proceedings</a:t>
            </a:r>
            <a:endParaRPr lang="en-US" sz="1800" i="1" dirty="0"/>
          </a:p>
          <a:p>
            <a:pPr>
              <a:buNone/>
            </a:pPr>
            <a:r>
              <a:rPr lang="en-US" sz="1800" dirty="0"/>
              <a:t>3.2-7 Dishonesty, Fraud by Client</a:t>
            </a:r>
          </a:p>
          <a:p>
            <a:pPr>
              <a:buNone/>
            </a:pPr>
            <a:r>
              <a:rPr lang="en-US" sz="1800" dirty="0"/>
              <a:t>5.1  Advocacy</a:t>
            </a:r>
            <a:endParaRPr lang="en-US" sz="1800" i="1" dirty="0"/>
          </a:p>
          <a:p>
            <a:pPr>
              <a:buNone/>
            </a:pPr>
            <a:r>
              <a:rPr lang="en-US" sz="1800" dirty="0"/>
              <a:t>5.1-5 Courtesy</a:t>
            </a:r>
            <a:endParaRPr lang="en-US" sz="1800" i="1" dirty="0"/>
          </a:p>
          <a:p>
            <a:endParaRPr lang="en-CA" dirty="0"/>
          </a:p>
        </p:txBody>
      </p:sp>
    </p:spTree>
    <p:extLst>
      <p:ext uri="{BB962C8B-B14F-4D97-AF65-F5344CB8AC3E}">
        <p14:creationId xmlns:p14="http://schemas.microsoft.com/office/powerpoint/2010/main" val="201543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4D87-A026-5D66-85BF-FAFE5FFBCC6C}"/>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Practical Tips</a:t>
            </a:r>
          </a:p>
        </p:txBody>
      </p:sp>
      <p:sp>
        <p:nvSpPr>
          <p:cNvPr id="3" name="Content Placeholder 2">
            <a:extLst>
              <a:ext uri="{FF2B5EF4-FFF2-40B4-BE49-F238E27FC236}">
                <a16:creationId xmlns:a16="http://schemas.microsoft.com/office/drawing/2014/main" id="{0A2E1C51-8F53-431D-E24C-4FCDBC798CFF}"/>
              </a:ext>
            </a:extLst>
          </p:cNvPr>
          <p:cNvSpPr>
            <a:spLocks noGrp="1"/>
          </p:cNvSpPr>
          <p:nvPr>
            <p:ph idx="1"/>
          </p:nvPr>
        </p:nvSpPr>
        <p:spPr/>
        <p:txBody>
          <a:bodyPr>
            <a:normAutofit lnSpcReduction="10000"/>
          </a:bodyPr>
          <a:lstStyle/>
          <a:p>
            <a:pPr algn="just">
              <a:spcBef>
                <a:spcPts val="0"/>
              </a:spcBef>
              <a:buClr>
                <a:srgbClr val="CC9900"/>
              </a:buClr>
              <a:buNone/>
            </a:pPr>
            <a:r>
              <a:rPr lang="en-CA" sz="1800" b="1" dirty="0">
                <a:latin typeface="Calibri" panose="020F0502020204030204" pitchFamily="34" charset="0"/>
                <a:cs typeface="Calibri" panose="020F0502020204030204" pitchFamily="34" charset="0"/>
              </a:rPr>
              <a:t>Time it right</a:t>
            </a:r>
            <a:r>
              <a:rPr lang="en-CA" sz="1800" dirty="0">
                <a:latin typeface="Calibri" panose="020F0502020204030204" pitchFamily="34" charset="0"/>
                <a:cs typeface="Calibri" panose="020F0502020204030204" pitchFamily="34" charset="0"/>
              </a:rPr>
              <a:t>: An apology offered early on may make an emotional breakthrough and assist the parties in reaching a settlement. A late apology may not only hinder the dispute resolution process, but may be given less weight. More importantly, in certain cases such labour or defamation, courts may look at the timing of an apology when awarding damages. </a:t>
            </a:r>
          </a:p>
          <a:p>
            <a:pPr algn="just">
              <a:spcBef>
                <a:spcPts val="0"/>
              </a:spcBef>
              <a:buClr>
                <a:srgbClr val="CC9900"/>
              </a:buClr>
              <a:buFont typeface="Wingdings" panose="05000000000000000000" pitchFamily="2" charset="2"/>
              <a:buChar char="Ø"/>
            </a:pPr>
            <a:endParaRPr lang="en-CA" sz="1800"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b="1" dirty="0">
                <a:latin typeface="Calibri" panose="020F0502020204030204" pitchFamily="34" charset="0"/>
                <a:cs typeface="Calibri" panose="020F0502020204030204" pitchFamily="34" charset="0"/>
              </a:rPr>
              <a:t>Phrase it right:</a:t>
            </a:r>
            <a:r>
              <a:rPr lang="en-CA" sz="1800" dirty="0">
                <a:latin typeface="Calibri" panose="020F0502020204030204" pitchFamily="34" charset="0"/>
                <a:cs typeface="Calibri" panose="020F0502020204030204" pitchFamily="34" charset="0"/>
              </a:rPr>
              <a:t> An apology that provides both an expression of regret and an admission of fault or liability will be protected by the relevant apology legislation. Statements that go beyond this with factual admissions that are not in evidence may not be protected by the apology legislation. </a:t>
            </a:r>
          </a:p>
          <a:p>
            <a:pPr algn="just">
              <a:spcBef>
                <a:spcPts val="0"/>
              </a:spcBef>
              <a:buClr>
                <a:srgbClr val="CC9900"/>
              </a:buClr>
              <a:buFont typeface="Wingdings" panose="05000000000000000000" pitchFamily="2" charset="2"/>
              <a:buChar char="Ø"/>
            </a:pPr>
            <a:endParaRPr lang="en-CA" sz="1800"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b="1" dirty="0">
                <a:latin typeface="Calibri" panose="020F0502020204030204" pitchFamily="34" charset="0"/>
                <a:cs typeface="Calibri" panose="020F0502020204030204" pitchFamily="34" charset="0"/>
              </a:rPr>
              <a:t>Deliver it right:</a:t>
            </a:r>
            <a:r>
              <a:rPr lang="en-CA" sz="1800" dirty="0">
                <a:latin typeface="Calibri" panose="020F0502020204030204" pitchFamily="34" charset="0"/>
                <a:cs typeface="Calibri" panose="020F0502020204030204" pitchFamily="34" charset="0"/>
              </a:rPr>
              <a:t> It goes without saying that an apology that is not genuine or sincere, even when drafted properly, will not assist the dispute resolution process. Insincere apologies will not be considered by the courts as a mitigating factor</a:t>
            </a:r>
          </a:p>
          <a:p>
            <a:endParaRPr lang="en-CA" dirty="0"/>
          </a:p>
        </p:txBody>
      </p:sp>
    </p:spTree>
    <p:extLst>
      <p:ext uri="{BB962C8B-B14F-4D97-AF65-F5344CB8AC3E}">
        <p14:creationId xmlns:p14="http://schemas.microsoft.com/office/powerpoint/2010/main" val="56514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0CA3-452F-77B1-CAF6-A50FB960C7D4}"/>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Further Practical Tips</a:t>
            </a:r>
          </a:p>
        </p:txBody>
      </p:sp>
      <p:sp>
        <p:nvSpPr>
          <p:cNvPr id="3" name="Content Placeholder 2">
            <a:extLst>
              <a:ext uri="{FF2B5EF4-FFF2-40B4-BE49-F238E27FC236}">
                <a16:creationId xmlns:a16="http://schemas.microsoft.com/office/drawing/2014/main" id="{6F1A27CC-0B8C-7840-6188-2F50EDF63347}"/>
              </a:ext>
            </a:extLst>
          </p:cNvPr>
          <p:cNvSpPr>
            <a:spLocks noGrp="1"/>
          </p:cNvSpPr>
          <p:nvPr>
            <p:ph idx="1"/>
          </p:nvPr>
        </p:nvSpPr>
        <p:spPr/>
        <p:txBody>
          <a:bodyPr/>
          <a:lstStyle/>
          <a:p>
            <a:pPr algn="just">
              <a:spcBef>
                <a:spcPts val="0"/>
              </a:spcBef>
              <a:buClr>
                <a:srgbClr val="CC9900"/>
              </a:buClr>
              <a:buNone/>
            </a:pPr>
            <a:r>
              <a:rPr lang="en-CA" sz="1800" dirty="0">
                <a:latin typeface="Calibri" panose="020F0502020204030204" pitchFamily="34" charset="0"/>
                <a:cs typeface="Calibri" panose="020F0502020204030204" pitchFamily="34" charset="0"/>
              </a:rPr>
              <a:t>Ensure that as part of the apology, you </a:t>
            </a:r>
            <a:r>
              <a:rPr lang="en-CA" sz="1800" b="1" dirty="0">
                <a:latin typeface="Calibri" panose="020F0502020204030204" pitchFamily="34" charset="0"/>
                <a:cs typeface="Calibri" panose="020F0502020204030204" pitchFamily="34" charset="0"/>
              </a:rPr>
              <a:t>Recognize</a:t>
            </a:r>
            <a:r>
              <a:rPr lang="en-CA" sz="1800" dirty="0">
                <a:latin typeface="Calibri" panose="020F0502020204030204" pitchFamily="34" charset="0"/>
                <a:cs typeface="Calibri" panose="020F0502020204030204" pitchFamily="34" charset="0"/>
              </a:rPr>
              <a:t> the event that caused harm </a:t>
            </a:r>
          </a:p>
          <a:p>
            <a:pPr algn="just">
              <a:spcBef>
                <a:spcPts val="0"/>
              </a:spcBef>
              <a:buClr>
                <a:srgbClr val="CC9900"/>
              </a:buClr>
              <a:buNone/>
            </a:pPr>
            <a:endParaRPr lang="en-CA" sz="1800"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dirty="0">
                <a:latin typeface="Calibri" panose="020F0502020204030204" pitchFamily="34" charset="0"/>
                <a:cs typeface="Calibri" panose="020F0502020204030204" pitchFamily="34" charset="0"/>
              </a:rPr>
              <a:t>Take </a:t>
            </a:r>
            <a:r>
              <a:rPr lang="en-CA" sz="1800" b="1" dirty="0">
                <a:latin typeface="Calibri" panose="020F0502020204030204" pitchFamily="34" charset="0"/>
                <a:cs typeface="Calibri" panose="020F0502020204030204" pitchFamily="34" charset="0"/>
              </a:rPr>
              <a:t>Responsibility </a:t>
            </a:r>
            <a:r>
              <a:rPr lang="en-CA" sz="1800" dirty="0">
                <a:latin typeface="Calibri" panose="020F0502020204030204" pitchFamily="34" charset="0"/>
                <a:cs typeface="Calibri" panose="020F0502020204030204" pitchFamily="34" charset="0"/>
              </a:rPr>
              <a:t>for the event and the harm caused</a:t>
            </a:r>
          </a:p>
          <a:p>
            <a:pPr algn="just">
              <a:spcBef>
                <a:spcPts val="0"/>
              </a:spcBef>
              <a:buClr>
                <a:srgbClr val="CC9900"/>
              </a:buClr>
              <a:buNone/>
            </a:pPr>
            <a:endParaRPr lang="en-CA" sz="1800"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dirty="0">
                <a:latin typeface="Calibri" panose="020F0502020204030204" pitchFamily="34" charset="0"/>
                <a:cs typeface="Calibri" panose="020F0502020204030204" pitchFamily="34" charset="0"/>
              </a:rPr>
              <a:t>Express sincere </a:t>
            </a:r>
            <a:r>
              <a:rPr lang="en-CA" sz="1800" b="1" dirty="0">
                <a:latin typeface="Calibri" panose="020F0502020204030204" pitchFamily="34" charset="0"/>
                <a:cs typeface="Calibri" panose="020F0502020204030204" pitchFamily="34" charset="0"/>
              </a:rPr>
              <a:t>Regret </a:t>
            </a:r>
            <a:r>
              <a:rPr lang="en-CA" sz="1800" dirty="0">
                <a:latin typeface="Calibri" panose="020F0502020204030204" pitchFamily="34" charset="0"/>
                <a:cs typeface="Calibri" panose="020F0502020204030204" pitchFamily="34" charset="0"/>
              </a:rPr>
              <a:t>and/or </a:t>
            </a:r>
            <a:r>
              <a:rPr lang="en-CA" sz="1800" b="1" dirty="0">
                <a:latin typeface="Calibri" panose="020F0502020204030204" pitchFamily="34" charset="0"/>
                <a:cs typeface="Calibri" panose="020F0502020204030204" pitchFamily="34" charset="0"/>
              </a:rPr>
              <a:t>Remorse</a:t>
            </a:r>
            <a:r>
              <a:rPr lang="en-CA" sz="1800" dirty="0">
                <a:latin typeface="Calibri" panose="020F0502020204030204" pitchFamily="34" charset="0"/>
                <a:cs typeface="Calibri" panose="020F0502020204030204" pitchFamily="34" charset="0"/>
              </a:rPr>
              <a:t> for the incident</a:t>
            </a:r>
          </a:p>
          <a:p>
            <a:pPr algn="just">
              <a:spcBef>
                <a:spcPts val="0"/>
              </a:spcBef>
              <a:buClr>
                <a:srgbClr val="CC9900"/>
              </a:buClr>
              <a:buNone/>
            </a:pPr>
            <a:endParaRPr lang="en-CA" sz="1800"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dirty="0">
                <a:latin typeface="Calibri" panose="020F0502020204030204" pitchFamily="34" charset="0"/>
                <a:cs typeface="Calibri" panose="020F0502020204030204" pitchFamily="34" charset="0"/>
              </a:rPr>
              <a:t>Offer some assurances that the event will not </a:t>
            </a:r>
            <a:r>
              <a:rPr lang="en-CA" sz="1800" b="1" dirty="0">
                <a:latin typeface="Calibri" panose="020F0502020204030204" pitchFamily="34" charset="0"/>
                <a:cs typeface="Calibri" panose="020F0502020204030204" pitchFamily="34" charset="0"/>
              </a:rPr>
              <a:t>Recur</a:t>
            </a:r>
          </a:p>
          <a:p>
            <a:pPr algn="just">
              <a:spcBef>
                <a:spcPts val="0"/>
              </a:spcBef>
              <a:buClr>
                <a:srgbClr val="CC9900"/>
              </a:buClr>
              <a:buNone/>
            </a:pPr>
            <a:endParaRPr lang="en-CA" sz="1800" b="1" dirty="0">
              <a:latin typeface="Calibri" panose="020F0502020204030204" pitchFamily="34" charset="0"/>
              <a:cs typeface="Calibri" panose="020F0502020204030204" pitchFamily="34" charset="0"/>
            </a:endParaRPr>
          </a:p>
          <a:p>
            <a:pPr algn="just">
              <a:spcBef>
                <a:spcPts val="0"/>
              </a:spcBef>
              <a:buClr>
                <a:srgbClr val="CC9900"/>
              </a:buClr>
              <a:buNone/>
            </a:pPr>
            <a:r>
              <a:rPr lang="en-CA" sz="1800" dirty="0">
                <a:latin typeface="Calibri" panose="020F0502020204030204" pitchFamily="34" charset="0"/>
                <a:cs typeface="Calibri" panose="020F0502020204030204" pitchFamily="34" charset="0"/>
              </a:rPr>
              <a:t>Consider what </a:t>
            </a:r>
            <a:r>
              <a:rPr lang="en-CA" sz="1800" b="1" dirty="0">
                <a:latin typeface="Calibri" panose="020F0502020204030204" pitchFamily="34" charset="0"/>
                <a:cs typeface="Calibri" panose="020F0502020204030204" pitchFamily="34" charset="0"/>
              </a:rPr>
              <a:t>Restitution</a:t>
            </a:r>
            <a:r>
              <a:rPr lang="en-CA" sz="1800" dirty="0">
                <a:latin typeface="Calibri" panose="020F0502020204030204" pitchFamily="34" charset="0"/>
                <a:cs typeface="Calibri" panose="020F0502020204030204" pitchFamily="34" charset="0"/>
              </a:rPr>
              <a:t> might be appropriate as a result of the harm</a:t>
            </a:r>
          </a:p>
          <a:p>
            <a:endParaRPr lang="en-CA" dirty="0"/>
          </a:p>
        </p:txBody>
      </p:sp>
    </p:spTree>
    <p:extLst>
      <p:ext uri="{BB962C8B-B14F-4D97-AF65-F5344CB8AC3E}">
        <p14:creationId xmlns:p14="http://schemas.microsoft.com/office/powerpoint/2010/main" val="15661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DFCF-B19C-A572-34E8-1B4FF9088627}"/>
              </a:ext>
            </a:extLst>
          </p:cNvPr>
          <p:cNvSpPr>
            <a:spLocks noGrp="1"/>
          </p:cNvSpPr>
          <p:nvPr>
            <p:ph type="title"/>
          </p:nvPr>
        </p:nvSpPr>
        <p:spPr/>
        <p:txBody>
          <a:bodyPr/>
          <a:lstStyle/>
          <a:p>
            <a:r>
              <a:rPr lang="fr-CA" sz="4800" dirty="0">
                <a:latin typeface="Calibri" panose="020F0502020204030204" pitchFamily="34" charset="0"/>
                <a:cs typeface="Calibri" panose="020F0502020204030204" pitchFamily="34" charset="0"/>
              </a:rPr>
              <a:t>Age of Apologies (and non-apologies)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92F871-BD14-B177-4F81-BAE3EE39448C}"/>
              </a:ext>
            </a:extLst>
          </p:cNvPr>
          <p:cNvSpPr>
            <a:spLocks noGrp="1"/>
          </p:cNvSpPr>
          <p:nvPr>
            <p:ph idx="1"/>
          </p:nvPr>
        </p:nvSpPr>
        <p:spPr/>
        <p:txBody>
          <a:bodyPr/>
          <a:lstStyle/>
          <a:p>
            <a:pPr algn="just">
              <a:lnSpc>
                <a:spcPct val="150000"/>
              </a:lnSpc>
              <a:buFont typeface="Arial" panose="020B0604020202020204" pitchFamily="34" charset="0"/>
              <a:buChar char="•"/>
            </a:pPr>
            <a:r>
              <a:rPr lang="en-CA" sz="1800" dirty="0">
                <a:latin typeface="Calibri" panose="020F0502020204030204" pitchFamily="34" charset="0"/>
                <a:cs typeface="Calibri" panose="020F0502020204030204" pitchFamily="34" charset="0"/>
              </a:rPr>
              <a:t>Increasing number of public apologies being made by individuals or organizations, or being demanded by individuals or organizations.</a:t>
            </a:r>
          </a:p>
          <a:p>
            <a:pPr algn="just">
              <a:lnSpc>
                <a:spcPct val="150000"/>
              </a:lnSpc>
              <a:buFont typeface="Arial" panose="020B0604020202020204" pitchFamily="34" charset="0"/>
              <a:buChar char="•"/>
            </a:pPr>
            <a:r>
              <a:rPr lang="en-CA" sz="1800" dirty="0">
                <a:latin typeface="Calibri" panose="020F0502020204030204" pitchFamily="34" charset="0"/>
                <a:cs typeface="Calibri" panose="020F0502020204030204" pitchFamily="34" charset="0"/>
              </a:rPr>
              <a:t>Also an increase in the number of cases that relate to apologies.</a:t>
            </a:r>
          </a:p>
          <a:p>
            <a:pPr algn="just">
              <a:lnSpc>
                <a:spcPct val="150000"/>
              </a:lnSpc>
              <a:buFont typeface="Arial" panose="020B0604020202020204" pitchFamily="34" charset="0"/>
              <a:buChar char="•"/>
            </a:pPr>
            <a:r>
              <a:rPr lang="en-CA" sz="1800" dirty="0">
                <a:latin typeface="Calibri" panose="020F0502020204030204" pitchFamily="34" charset="0"/>
                <a:cs typeface="Calibri" panose="020F0502020204030204" pitchFamily="34" charset="0"/>
              </a:rPr>
              <a:t>A well-delivered apology can be an effective public relations tool to limit public relations disasters and minimize legal consequences. </a:t>
            </a:r>
          </a:p>
          <a:p>
            <a:pPr algn="just">
              <a:lnSpc>
                <a:spcPct val="150000"/>
              </a:lnSpc>
              <a:buFont typeface="Arial" panose="020B0604020202020204" pitchFamily="34" charset="0"/>
              <a:buChar char="•"/>
            </a:pPr>
            <a:r>
              <a:rPr lang="en-CA" sz="1800" dirty="0">
                <a:latin typeface="Calibri" panose="020F0502020204030204" pitchFamily="34" charset="0"/>
                <a:cs typeface="Calibri" panose="020F0502020204030204" pitchFamily="34" charset="0"/>
              </a:rPr>
              <a:t>Beware the non-apology!</a:t>
            </a:r>
          </a:p>
          <a:p>
            <a:endParaRPr lang="en-CA" dirty="0"/>
          </a:p>
        </p:txBody>
      </p:sp>
    </p:spTree>
    <p:extLst>
      <p:ext uri="{BB962C8B-B14F-4D97-AF65-F5344CB8AC3E}">
        <p14:creationId xmlns:p14="http://schemas.microsoft.com/office/powerpoint/2010/main" val="8917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4F01-2C7A-37A9-3DE6-A3D9ED9B9CBD}"/>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Final Practical Tips</a:t>
            </a:r>
          </a:p>
        </p:txBody>
      </p:sp>
      <p:sp>
        <p:nvSpPr>
          <p:cNvPr id="3" name="Content Placeholder 2">
            <a:extLst>
              <a:ext uri="{FF2B5EF4-FFF2-40B4-BE49-F238E27FC236}">
                <a16:creationId xmlns:a16="http://schemas.microsoft.com/office/drawing/2014/main" id="{04C414C3-B80D-8ECA-1AAE-2A96E3270302}"/>
              </a:ext>
            </a:extLst>
          </p:cNvPr>
          <p:cNvSpPr>
            <a:spLocks noGrp="1"/>
          </p:cNvSpPr>
          <p:nvPr>
            <p:ph idx="1"/>
          </p:nvPr>
        </p:nvSpPr>
        <p:spPr/>
        <p:txBody>
          <a:bodyPr/>
          <a:lstStyle/>
          <a:p>
            <a:pPr algn="just">
              <a:spcBef>
                <a:spcPts val="0"/>
              </a:spcBef>
              <a:buClr>
                <a:srgbClr val="CC9900"/>
              </a:buClr>
              <a:buNone/>
            </a:pPr>
            <a:r>
              <a:rPr lang="en-CA" sz="2000" dirty="0">
                <a:latin typeface="Calibri" panose="020F0502020204030204" pitchFamily="34" charset="0"/>
                <a:cs typeface="Calibri" panose="020F0502020204030204" pitchFamily="34" charset="0"/>
              </a:rPr>
              <a:t>Ensure that as part of the apology, you </a:t>
            </a:r>
            <a:r>
              <a:rPr lang="en-CA" sz="2000" b="1" dirty="0">
                <a:latin typeface="Calibri" panose="020F0502020204030204" pitchFamily="34" charset="0"/>
                <a:cs typeface="Calibri" panose="020F0502020204030204" pitchFamily="34" charset="0"/>
              </a:rPr>
              <a:t>Recognize</a:t>
            </a:r>
            <a:r>
              <a:rPr lang="en-CA" sz="2000" dirty="0">
                <a:latin typeface="Calibri" panose="020F0502020204030204" pitchFamily="34" charset="0"/>
                <a:cs typeface="Calibri" panose="020F0502020204030204" pitchFamily="34" charset="0"/>
              </a:rPr>
              <a:t> the event that caused harm </a:t>
            </a:r>
          </a:p>
          <a:p>
            <a:pPr algn="just">
              <a:spcBef>
                <a:spcPts val="0"/>
              </a:spcBef>
              <a:buClr>
                <a:srgbClr val="CC9900"/>
              </a:buClr>
              <a:buNone/>
            </a:pPr>
            <a:endParaRPr lang="en-CA" sz="2000"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Take </a:t>
            </a:r>
            <a:r>
              <a:rPr lang="en-CA" sz="2000" b="1" dirty="0">
                <a:latin typeface="Calibri" panose="020F0502020204030204" pitchFamily="34" charset="0"/>
                <a:cs typeface="Calibri" panose="020F0502020204030204" pitchFamily="34" charset="0"/>
              </a:rPr>
              <a:t>Responsibility </a:t>
            </a:r>
            <a:r>
              <a:rPr lang="en-CA" sz="2000" dirty="0">
                <a:latin typeface="Calibri" panose="020F0502020204030204" pitchFamily="34" charset="0"/>
                <a:cs typeface="Calibri" panose="020F0502020204030204" pitchFamily="34" charset="0"/>
              </a:rPr>
              <a:t>for the event and the harm caused</a:t>
            </a:r>
          </a:p>
          <a:p>
            <a:pPr algn="just">
              <a:spcBef>
                <a:spcPts val="0"/>
              </a:spcBef>
              <a:buClr>
                <a:srgbClr val="CC9900"/>
              </a:buClr>
              <a:buNone/>
            </a:pPr>
            <a:endParaRPr lang="en-CA" sz="2000"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Express sincere </a:t>
            </a:r>
            <a:r>
              <a:rPr lang="en-CA" sz="2000" b="1" dirty="0">
                <a:latin typeface="Calibri" panose="020F0502020204030204" pitchFamily="34" charset="0"/>
                <a:cs typeface="Calibri" panose="020F0502020204030204" pitchFamily="34" charset="0"/>
              </a:rPr>
              <a:t>Regret </a:t>
            </a:r>
            <a:r>
              <a:rPr lang="en-CA" sz="2000" dirty="0">
                <a:latin typeface="Calibri" panose="020F0502020204030204" pitchFamily="34" charset="0"/>
                <a:cs typeface="Calibri" panose="020F0502020204030204" pitchFamily="34" charset="0"/>
              </a:rPr>
              <a:t>and/or </a:t>
            </a:r>
            <a:r>
              <a:rPr lang="en-CA" sz="2000" b="1" dirty="0">
                <a:latin typeface="Calibri" panose="020F0502020204030204" pitchFamily="34" charset="0"/>
                <a:cs typeface="Calibri" panose="020F0502020204030204" pitchFamily="34" charset="0"/>
              </a:rPr>
              <a:t>Remorse</a:t>
            </a:r>
            <a:r>
              <a:rPr lang="en-CA" sz="2000" dirty="0">
                <a:latin typeface="Calibri" panose="020F0502020204030204" pitchFamily="34" charset="0"/>
                <a:cs typeface="Calibri" panose="020F0502020204030204" pitchFamily="34" charset="0"/>
              </a:rPr>
              <a:t> for the incident</a:t>
            </a:r>
          </a:p>
          <a:p>
            <a:pPr algn="just">
              <a:spcBef>
                <a:spcPts val="0"/>
              </a:spcBef>
              <a:buClr>
                <a:srgbClr val="CC9900"/>
              </a:buClr>
              <a:buNone/>
            </a:pPr>
            <a:endParaRPr lang="en-CA" sz="2000"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Offer some assurances that the event will not </a:t>
            </a:r>
            <a:r>
              <a:rPr lang="en-CA" sz="2000" b="1" dirty="0">
                <a:latin typeface="Calibri" panose="020F0502020204030204" pitchFamily="34" charset="0"/>
                <a:cs typeface="Calibri" panose="020F0502020204030204" pitchFamily="34" charset="0"/>
              </a:rPr>
              <a:t>Recur</a:t>
            </a:r>
          </a:p>
          <a:p>
            <a:pPr algn="just">
              <a:spcBef>
                <a:spcPts val="0"/>
              </a:spcBef>
              <a:buClr>
                <a:srgbClr val="CC9900"/>
              </a:buClr>
              <a:buNone/>
            </a:pPr>
            <a:endParaRPr lang="en-CA" sz="2000" b="1" dirty="0">
              <a:latin typeface="Calibri" panose="020F0502020204030204" pitchFamily="34" charset="0"/>
              <a:cs typeface="Calibri" panose="020F0502020204030204" pitchFamily="34" charset="0"/>
            </a:endParaRPr>
          </a:p>
          <a:p>
            <a:pPr algn="just">
              <a:spcBef>
                <a:spcPts val="0"/>
              </a:spcBef>
              <a:buClr>
                <a:srgbClr val="CC9900"/>
              </a:buClr>
              <a:buNone/>
            </a:pPr>
            <a:r>
              <a:rPr lang="en-CA" sz="2000" dirty="0">
                <a:latin typeface="Calibri" panose="020F0502020204030204" pitchFamily="34" charset="0"/>
                <a:cs typeface="Calibri" panose="020F0502020204030204" pitchFamily="34" charset="0"/>
              </a:rPr>
              <a:t>Consider what </a:t>
            </a:r>
            <a:r>
              <a:rPr lang="en-CA" sz="2000" b="1" dirty="0">
                <a:latin typeface="Calibri" panose="020F0502020204030204" pitchFamily="34" charset="0"/>
                <a:cs typeface="Calibri" panose="020F0502020204030204" pitchFamily="34" charset="0"/>
              </a:rPr>
              <a:t>Restitution</a:t>
            </a:r>
            <a:r>
              <a:rPr lang="en-CA" sz="2000" dirty="0">
                <a:latin typeface="Calibri" panose="020F0502020204030204" pitchFamily="34" charset="0"/>
                <a:cs typeface="Calibri" panose="020F0502020204030204" pitchFamily="34" charset="0"/>
              </a:rPr>
              <a:t> might be appropriate as a result of the harm</a:t>
            </a:r>
          </a:p>
          <a:p>
            <a:endParaRPr lang="en-CA" dirty="0"/>
          </a:p>
        </p:txBody>
      </p:sp>
    </p:spTree>
    <p:extLst>
      <p:ext uri="{BB962C8B-B14F-4D97-AF65-F5344CB8AC3E}">
        <p14:creationId xmlns:p14="http://schemas.microsoft.com/office/powerpoint/2010/main" val="1137198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4F79-03C4-54C6-90C3-D0194789B87D}"/>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Exercise</a:t>
            </a:r>
          </a:p>
        </p:txBody>
      </p:sp>
      <p:sp>
        <p:nvSpPr>
          <p:cNvPr id="3" name="Content Placeholder 2">
            <a:extLst>
              <a:ext uri="{FF2B5EF4-FFF2-40B4-BE49-F238E27FC236}">
                <a16:creationId xmlns:a16="http://schemas.microsoft.com/office/drawing/2014/main" id="{A3150F84-F078-3976-4E9E-A8D99E403DD0}"/>
              </a:ext>
            </a:extLst>
          </p:cNvPr>
          <p:cNvSpPr>
            <a:spLocks noGrp="1"/>
          </p:cNvSpPr>
          <p:nvPr>
            <p:ph idx="1"/>
          </p:nvPr>
        </p:nvSpPr>
        <p:spPr/>
        <p:txBody>
          <a:bodyPr>
            <a:normAutofit/>
          </a:bodyPr>
          <a:lstStyle/>
          <a:p>
            <a:r>
              <a:rPr lang="en-CA" i="1" dirty="0">
                <a:latin typeface="Calibri" panose="020F0502020204030204" pitchFamily="34" charset="0"/>
                <a:cs typeface="Calibri" panose="020F0502020204030204" pitchFamily="34" charset="0"/>
              </a:rPr>
              <a:t>Your client is a small automotive repair shop that has been accused by a car-owner of making costly, but unnecessary repairs to many vehicles. Your client advises that one mechanic (who has since quit working at the shop) appears to have been doing this regularly, and you have only just discovered this. </a:t>
            </a:r>
          </a:p>
          <a:p>
            <a:r>
              <a:rPr lang="en-CA" dirty="0">
                <a:latin typeface="Calibri" panose="020F0502020204030204" pitchFamily="34" charset="0"/>
                <a:cs typeface="Calibri" panose="020F0502020204030204" pitchFamily="34" charset="0"/>
              </a:rPr>
              <a:t>Legal approaches:</a:t>
            </a:r>
          </a:p>
          <a:p>
            <a:pPr>
              <a:buFont typeface="Wingdings" panose="05000000000000000000" pitchFamily="2" charset="2"/>
              <a:buChar char="q"/>
            </a:pPr>
            <a:r>
              <a:rPr lang="en-CA" dirty="0">
                <a:latin typeface="Calibri" panose="020F0502020204030204" pitchFamily="34" charset="0"/>
                <a:cs typeface="Calibri" panose="020F0502020204030204" pitchFamily="34" charset="0"/>
              </a:rPr>
              <a:t>An apology is evidence of liability. Say nothing.</a:t>
            </a:r>
          </a:p>
          <a:p>
            <a:pPr>
              <a:buFont typeface="Wingdings" panose="05000000000000000000" pitchFamily="2" charset="2"/>
              <a:buChar char="q"/>
            </a:pPr>
            <a:r>
              <a:rPr lang="en-CA" dirty="0">
                <a:latin typeface="Calibri" panose="020F0502020204030204" pitchFamily="34" charset="0"/>
                <a:cs typeface="Calibri" panose="020F0502020204030204" pitchFamily="34" charset="0"/>
              </a:rPr>
              <a:t>Write a letter apologising to all clients and admit all wrongdoing. The statements cannot be used in litigation. </a:t>
            </a:r>
          </a:p>
          <a:p>
            <a:pPr>
              <a:buFont typeface="Wingdings" panose="05000000000000000000" pitchFamily="2" charset="2"/>
              <a:buChar char="q"/>
            </a:pPr>
            <a:r>
              <a:rPr lang="en-CA" dirty="0">
                <a:latin typeface="Calibri" panose="020F0502020204030204" pitchFamily="34" charset="0"/>
                <a:cs typeface="Calibri" panose="020F0502020204030204" pitchFamily="34" charset="0"/>
              </a:rPr>
              <a:t>Write a letter apologising to litigant and offer to settle. </a:t>
            </a:r>
          </a:p>
        </p:txBody>
      </p:sp>
    </p:spTree>
    <p:extLst>
      <p:ext uri="{BB962C8B-B14F-4D97-AF65-F5344CB8AC3E}">
        <p14:creationId xmlns:p14="http://schemas.microsoft.com/office/powerpoint/2010/main" val="284058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ECFC-9E8D-F015-C644-88AA5843659C}"/>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Exercise</a:t>
            </a:r>
          </a:p>
        </p:txBody>
      </p:sp>
      <p:sp>
        <p:nvSpPr>
          <p:cNvPr id="3" name="Content Placeholder 2">
            <a:extLst>
              <a:ext uri="{FF2B5EF4-FFF2-40B4-BE49-F238E27FC236}">
                <a16:creationId xmlns:a16="http://schemas.microsoft.com/office/drawing/2014/main" id="{9B22C6CB-0DB5-C6D9-6EF1-1BFF957A176B}"/>
              </a:ext>
            </a:extLst>
          </p:cNvPr>
          <p:cNvSpPr>
            <a:spLocks noGrp="1"/>
          </p:cNvSpPr>
          <p:nvPr>
            <p:ph idx="1"/>
          </p:nvPr>
        </p:nvSpPr>
        <p:spPr/>
        <p:txBody>
          <a:bodyPr>
            <a:normAutofit/>
          </a:bodyPr>
          <a:lstStyle/>
          <a:p>
            <a:r>
              <a:rPr lang="en-CA" sz="2000" i="1" dirty="0">
                <a:latin typeface="Calibri" panose="020F0502020204030204" pitchFamily="34" charset="0"/>
                <a:cs typeface="Calibri" panose="020F0502020204030204" pitchFamily="34" charset="0"/>
              </a:rPr>
              <a:t>Your client is a large corporation. One of the employees almost ran over the foot of a protestor while the employee was in the process of moving heavy objects with heavy equipment. The employee immediately ascertained whether the person was injured, and apologised profusely. The protestor, who was technically on public property when they were at the entrance to the business, has threatened to sue, and is using the employee’s apology (which they recorded on their phone) as evidence of wrongdoing on your client’s behalf.</a:t>
            </a:r>
          </a:p>
          <a:p>
            <a:endParaRPr lang="en-CA" sz="2000" i="1"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Does the apology affect the advice you give your client? </a:t>
            </a:r>
          </a:p>
        </p:txBody>
      </p:sp>
    </p:spTree>
    <p:extLst>
      <p:ext uri="{BB962C8B-B14F-4D97-AF65-F5344CB8AC3E}">
        <p14:creationId xmlns:p14="http://schemas.microsoft.com/office/powerpoint/2010/main" val="160326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43EF-E8DA-32F3-5573-BE8DB4AEF679}"/>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Variations of Apologies</a:t>
            </a:r>
          </a:p>
        </p:txBody>
      </p:sp>
      <p:sp>
        <p:nvSpPr>
          <p:cNvPr id="3" name="Content Placeholder 2">
            <a:extLst>
              <a:ext uri="{FF2B5EF4-FFF2-40B4-BE49-F238E27FC236}">
                <a16:creationId xmlns:a16="http://schemas.microsoft.com/office/drawing/2014/main" id="{23CB3AB6-3F5C-01B2-911B-0EEC21006CF1}"/>
              </a:ext>
            </a:extLst>
          </p:cNvPr>
          <p:cNvSpPr>
            <a:spLocks noGrp="1"/>
          </p:cNvSpPr>
          <p:nvPr>
            <p:ph idx="1"/>
          </p:nvPr>
        </p:nvSpPr>
        <p:spPr/>
        <p:txBody>
          <a:bodyPr/>
          <a:lstStyle/>
          <a:p>
            <a:pPr marL="377190" indent="-285750" algn="just">
              <a:lnSpc>
                <a:spcPct val="150000"/>
              </a:lnSpc>
              <a:buFont typeface="Arial" panose="020B0604020202020204" pitchFamily="34" charset="0"/>
              <a:buChar char="•"/>
            </a:pPr>
            <a:r>
              <a:rPr lang="en-CA" sz="2800" dirty="0">
                <a:latin typeface="Calibri" panose="020F0502020204030204" pitchFamily="34" charset="0"/>
                <a:cs typeface="Calibri" panose="020F0502020204030204" pitchFamily="34" charset="0"/>
              </a:rPr>
              <a:t>I’m sorry. I’m at fault.</a:t>
            </a:r>
          </a:p>
          <a:p>
            <a:pPr marL="377190" indent="-285750" algn="just">
              <a:lnSpc>
                <a:spcPct val="150000"/>
              </a:lnSpc>
              <a:buFont typeface="Arial" panose="020B0604020202020204" pitchFamily="34" charset="0"/>
              <a:buChar char="•"/>
            </a:pPr>
            <a:r>
              <a:rPr lang="en-CA" sz="2800" dirty="0">
                <a:latin typeface="Calibri" panose="020F0502020204030204" pitchFamily="34" charset="0"/>
                <a:cs typeface="Calibri" panose="020F0502020204030204" pitchFamily="34" charset="0"/>
              </a:rPr>
              <a:t>I’m sorry. I regret it.</a:t>
            </a:r>
          </a:p>
          <a:p>
            <a:pPr marL="377190" indent="-285750" algn="just">
              <a:lnSpc>
                <a:spcPct val="150000"/>
              </a:lnSpc>
              <a:buFont typeface="Arial" panose="020B0604020202020204" pitchFamily="34" charset="0"/>
              <a:buChar char="•"/>
            </a:pPr>
            <a:r>
              <a:rPr lang="en-CA" sz="2800" dirty="0">
                <a:latin typeface="Calibri" panose="020F0502020204030204" pitchFamily="34" charset="0"/>
                <a:cs typeface="Calibri" panose="020F0502020204030204" pitchFamily="34" charset="0"/>
              </a:rPr>
              <a:t>I’m sorry. I sympathize.</a:t>
            </a:r>
          </a:p>
          <a:p>
            <a:pPr marL="377190" indent="-285750" algn="just">
              <a:lnSpc>
                <a:spcPct val="150000"/>
              </a:lnSpc>
              <a:buFont typeface="Arial" panose="020B0604020202020204" pitchFamily="34" charset="0"/>
              <a:buChar char="•"/>
            </a:pPr>
            <a:r>
              <a:rPr lang="en-CA" sz="2800" dirty="0">
                <a:latin typeface="Calibri" panose="020F0502020204030204" pitchFamily="34" charset="0"/>
                <a:cs typeface="Calibri" panose="020F0502020204030204" pitchFamily="34" charset="0"/>
              </a:rPr>
              <a:t>I’m sorry. But not really.</a:t>
            </a:r>
          </a:p>
          <a:p>
            <a:endParaRPr lang="en-CA" dirty="0"/>
          </a:p>
        </p:txBody>
      </p:sp>
    </p:spTree>
    <p:extLst>
      <p:ext uri="{BB962C8B-B14F-4D97-AF65-F5344CB8AC3E}">
        <p14:creationId xmlns:p14="http://schemas.microsoft.com/office/powerpoint/2010/main" val="370939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B994-7D1A-C6AC-E6D4-17BF0CA51D0C}"/>
              </a:ext>
            </a:extLst>
          </p:cNvPr>
          <p:cNvSpPr>
            <a:spLocks noGrp="1"/>
          </p:cNvSpPr>
          <p:nvPr>
            <p:ph type="title"/>
          </p:nvPr>
        </p:nvSpPr>
        <p:spPr/>
        <p:txBody>
          <a:bodyPr/>
          <a:lstStyle/>
          <a:p>
            <a:r>
              <a:rPr lang="fr-CA" sz="4800" dirty="0">
                <a:latin typeface="Calibri" panose="020F0502020204030204" pitchFamily="34" charset="0"/>
                <a:cs typeface="Calibri" panose="020F0502020204030204" pitchFamily="34" charset="0"/>
              </a:rPr>
              <a:t>Variations of Apologies </a:t>
            </a:r>
            <a:r>
              <a:rPr lang="en-CA" sz="4800" dirty="0">
                <a:latin typeface="Calibri" panose="020F0502020204030204" pitchFamily="34" charset="0"/>
                <a:cs typeface="Calibri" panose="020F0502020204030204" pitchFamily="34" charset="0"/>
              </a:rPr>
              <a:t>(continued)</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FE8698-DDF8-D441-1698-D807687CC427}"/>
              </a:ext>
            </a:extLst>
          </p:cNvPr>
          <p:cNvSpPr>
            <a:spLocks noGrp="1"/>
          </p:cNvSpPr>
          <p:nvPr>
            <p:ph idx="1"/>
          </p:nvPr>
        </p:nvSpPr>
        <p:spPr/>
        <p:txBody>
          <a:bodyPr>
            <a:normAutofit/>
          </a:bodyPr>
          <a:lstStyle/>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Tactical apology: </a:t>
            </a:r>
            <a:r>
              <a:rPr lang="en-CA" sz="1800" dirty="0">
                <a:solidFill>
                  <a:schemeClr val="tx1"/>
                </a:solidFill>
                <a:latin typeface="Calibri" panose="020F0502020204030204" pitchFamily="34" charset="0"/>
                <a:cs typeface="Calibri" panose="020F0502020204030204" pitchFamily="34" charset="0"/>
              </a:rPr>
              <a:t>Suffering is acknowledged to gain credibility and influence bargaining during negotiations.</a:t>
            </a:r>
          </a:p>
          <a:p>
            <a:pPr marL="0" indent="0" algn="just">
              <a:spcBef>
                <a:spcPts val="0"/>
              </a:spcBef>
              <a:buClr>
                <a:srgbClr val="CC9900"/>
              </a:buClr>
              <a:buNone/>
            </a:pPr>
            <a:endParaRPr lang="en-CA" sz="1800" dirty="0">
              <a:solidFill>
                <a:schemeClr val="tx1"/>
              </a:solidFill>
              <a:latin typeface="Calibri" panose="020F0502020204030204" pitchFamily="34" charset="0"/>
              <a:cs typeface="Calibri" panose="020F0502020204030204" pitchFamily="34" charset="0"/>
            </a:endParaRPr>
          </a:p>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Explanation apology: </a:t>
            </a:r>
            <a:r>
              <a:rPr lang="en-CA" sz="1800" dirty="0">
                <a:solidFill>
                  <a:schemeClr val="tx1"/>
                </a:solidFill>
                <a:latin typeface="Calibri" panose="020F0502020204030204" pitchFamily="34" charset="0"/>
                <a:cs typeface="Calibri" panose="020F0502020204030204" pitchFamily="34" charset="0"/>
              </a:rPr>
              <a:t>Apologizer excuses behaviour without necessarily accepting wrongdoing.</a:t>
            </a:r>
          </a:p>
          <a:p>
            <a:pPr algn="just">
              <a:spcBef>
                <a:spcPts val="0"/>
              </a:spcBef>
              <a:buClr>
                <a:srgbClr val="CC9900"/>
              </a:buClr>
              <a:buFont typeface="Arial" panose="020B0604020202020204" pitchFamily="34" charset="0"/>
              <a:buChar char="•"/>
            </a:pPr>
            <a:endParaRPr lang="en-CA" sz="1800" dirty="0">
              <a:solidFill>
                <a:schemeClr val="tx1"/>
              </a:solidFill>
              <a:latin typeface="Calibri" panose="020F0502020204030204" pitchFamily="34" charset="0"/>
              <a:cs typeface="Calibri" panose="020F0502020204030204" pitchFamily="34" charset="0"/>
            </a:endParaRPr>
          </a:p>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Formalistic apology: </a:t>
            </a:r>
            <a:r>
              <a:rPr lang="en-CA" sz="1800" dirty="0">
                <a:solidFill>
                  <a:schemeClr val="tx1"/>
                </a:solidFill>
                <a:latin typeface="Calibri" panose="020F0502020204030204" pitchFamily="34" charset="0"/>
                <a:cs typeface="Calibri" panose="020F0502020204030204" pitchFamily="34" charset="0"/>
              </a:rPr>
              <a:t>Offered without remorse under demand and pressure of an authority figure.</a:t>
            </a:r>
          </a:p>
          <a:p>
            <a:pPr algn="just">
              <a:spcBef>
                <a:spcPts val="0"/>
              </a:spcBef>
              <a:buClr>
                <a:srgbClr val="CC9900"/>
              </a:buClr>
              <a:buFont typeface="Arial" panose="020B0604020202020204" pitchFamily="34" charset="0"/>
              <a:buChar char="•"/>
            </a:pPr>
            <a:endParaRPr lang="en-CA" sz="1800" b="1" dirty="0">
              <a:solidFill>
                <a:schemeClr val="tx1"/>
              </a:solidFill>
              <a:latin typeface="Calibri" panose="020F0502020204030204" pitchFamily="34" charset="0"/>
              <a:cs typeface="Calibri" panose="020F0502020204030204" pitchFamily="34" charset="0"/>
            </a:endParaRPr>
          </a:p>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Happy-ending apology: </a:t>
            </a:r>
            <a:r>
              <a:rPr lang="en-CA" sz="1800" dirty="0">
                <a:solidFill>
                  <a:schemeClr val="tx1"/>
                </a:solidFill>
                <a:latin typeface="Calibri" panose="020F0502020204030204" pitchFamily="34" charset="0"/>
                <a:cs typeface="Calibri" panose="020F0502020204030204" pitchFamily="34" charset="0"/>
              </a:rPr>
              <a:t>Apologizer accepts responsibility and expresses remorse for their actions</a:t>
            </a:r>
          </a:p>
          <a:p>
            <a:pPr algn="just">
              <a:spcBef>
                <a:spcPts val="0"/>
              </a:spcBef>
              <a:buClr>
                <a:srgbClr val="CC9900"/>
              </a:buClr>
              <a:buFont typeface="Arial" panose="020B0604020202020204" pitchFamily="34" charset="0"/>
              <a:buChar char="•"/>
            </a:pPr>
            <a:endParaRPr lang="en-CA" sz="1800" dirty="0">
              <a:solidFill>
                <a:schemeClr val="tx1"/>
              </a:solidFill>
              <a:latin typeface="Calibri" panose="020F0502020204030204" pitchFamily="34" charset="0"/>
              <a:cs typeface="Calibri" panose="020F0502020204030204" pitchFamily="34" charset="0"/>
            </a:endParaRPr>
          </a:p>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Interpersonal apology: </a:t>
            </a:r>
            <a:r>
              <a:rPr lang="en-CA" sz="1800" dirty="0">
                <a:solidFill>
                  <a:schemeClr val="tx1"/>
                </a:solidFill>
                <a:latin typeface="Calibri" panose="020F0502020204030204" pitchFamily="34" charset="0"/>
                <a:cs typeface="Calibri" panose="020F0502020204030204" pitchFamily="34" charset="0"/>
              </a:rPr>
              <a:t>Mutual expression of sorrow</a:t>
            </a:r>
          </a:p>
          <a:p>
            <a:pPr algn="just">
              <a:spcBef>
                <a:spcPts val="0"/>
              </a:spcBef>
              <a:buClr>
                <a:srgbClr val="CC9900"/>
              </a:buClr>
              <a:buFont typeface="Arial" panose="020B0604020202020204" pitchFamily="34" charset="0"/>
              <a:buChar char="•"/>
            </a:pPr>
            <a:endParaRPr lang="en-CA" sz="1800" dirty="0">
              <a:solidFill>
                <a:schemeClr val="tx1"/>
              </a:solidFill>
              <a:latin typeface="Calibri" panose="020F0502020204030204" pitchFamily="34" charset="0"/>
              <a:cs typeface="Calibri" panose="020F0502020204030204" pitchFamily="34" charset="0"/>
            </a:endParaRPr>
          </a:p>
          <a:p>
            <a:pPr algn="just">
              <a:spcBef>
                <a:spcPts val="0"/>
              </a:spcBef>
              <a:buClr>
                <a:srgbClr val="CC9900"/>
              </a:buClr>
              <a:buFont typeface="Arial" panose="020B0604020202020204" pitchFamily="34" charset="0"/>
              <a:buChar char="•"/>
            </a:pPr>
            <a:r>
              <a:rPr lang="en-CA" sz="1800" b="1" dirty="0">
                <a:solidFill>
                  <a:schemeClr val="tx1"/>
                </a:solidFill>
                <a:latin typeface="Calibri" panose="020F0502020204030204" pitchFamily="34" charset="0"/>
                <a:cs typeface="Calibri" panose="020F0502020204030204" pitchFamily="34" charset="0"/>
              </a:rPr>
              <a:t>Political apology: </a:t>
            </a:r>
            <a:r>
              <a:rPr lang="en-CA" sz="1800" dirty="0">
                <a:solidFill>
                  <a:schemeClr val="tx1"/>
                </a:solidFill>
                <a:latin typeface="Calibri" panose="020F0502020204030204" pitchFamily="34" charset="0"/>
                <a:cs typeface="Calibri" panose="020F0502020204030204" pitchFamily="34" charset="0"/>
              </a:rPr>
              <a:t>Getting a statement on the record</a:t>
            </a:r>
          </a:p>
          <a:p>
            <a:pPr algn="just">
              <a:spcBef>
                <a:spcPts val="0"/>
              </a:spcBef>
              <a:buClr>
                <a:srgbClr val="CC9900"/>
              </a:buClr>
              <a:buNone/>
            </a:pPr>
            <a:endParaRPr lang="en-CA" sz="1800" dirty="0"/>
          </a:p>
          <a:p>
            <a:endParaRPr lang="en-CA" dirty="0"/>
          </a:p>
        </p:txBody>
      </p:sp>
    </p:spTree>
    <p:extLst>
      <p:ext uri="{BB962C8B-B14F-4D97-AF65-F5344CB8AC3E}">
        <p14:creationId xmlns:p14="http://schemas.microsoft.com/office/powerpoint/2010/main" val="424613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E551-0BBA-26B8-198B-E140F6A842D9}"/>
              </a:ext>
            </a:extLst>
          </p:cNvPr>
          <p:cNvSpPr>
            <a:spLocks noGrp="1"/>
          </p:cNvSpPr>
          <p:nvPr>
            <p:ph type="title"/>
          </p:nvPr>
        </p:nvSpPr>
        <p:spPr/>
        <p:txBody>
          <a:bodyPr/>
          <a:lstStyle/>
          <a:p>
            <a:r>
              <a:rPr lang="en-CA" sz="4800" dirty="0">
                <a:latin typeface="Calibri" panose="020F0502020204030204" pitchFamily="34" charset="0"/>
                <a:cs typeface="Calibri" panose="020F0502020204030204" pitchFamily="34" charset="0"/>
              </a:rPr>
              <a:t>An apology does not prevent litigation</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4794EDF-B40A-F344-39FD-B90454C6E45D}"/>
              </a:ext>
            </a:extLst>
          </p:cNvPr>
          <p:cNvSpPr>
            <a:spLocks noGrp="1"/>
          </p:cNvSpPr>
          <p:nvPr>
            <p:ph idx="1"/>
          </p:nvPr>
        </p:nvSpPr>
        <p:spPr/>
        <p:txBody>
          <a:bodyPr>
            <a:normAutofit fontScale="70000" lnSpcReduction="20000"/>
          </a:bodyPr>
          <a:lstStyle/>
          <a:p>
            <a:pPr algn="just">
              <a:spcBef>
                <a:spcPts val="0"/>
              </a:spcBef>
              <a:buNone/>
            </a:pPr>
            <a:r>
              <a:rPr lang="en-CA" sz="2400" dirty="0">
                <a:latin typeface="Calibri" panose="020F0502020204030204" pitchFamily="34" charset="0"/>
                <a:cs typeface="Calibri" panose="020F0502020204030204" pitchFamily="34" charset="0"/>
              </a:rPr>
              <a:t>Pre-apology law case: </a:t>
            </a:r>
            <a:r>
              <a:rPr lang="en-CA" sz="2400" i="1" dirty="0">
                <a:latin typeface="Calibri" panose="020F0502020204030204" pitchFamily="34" charset="0"/>
                <a:cs typeface="Calibri" panose="020F0502020204030204" pitchFamily="34" charset="0"/>
                <a:hlinkClick r:id="rId2"/>
              </a:rPr>
              <a:t>Tatum v. </a:t>
            </a:r>
            <a:r>
              <a:rPr lang="en-CA" sz="2400" i="1" dirty="0" err="1">
                <a:latin typeface="Calibri" panose="020F0502020204030204" pitchFamily="34" charset="0"/>
                <a:cs typeface="Calibri" panose="020F0502020204030204" pitchFamily="34" charset="0"/>
                <a:hlinkClick r:id="rId2"/>
              </a:rPr>
              <a:t>Limbrick</a:t>
            </a:r>
            <a:r>
              <a:rPr lang="en-CA" sz="2400" dirty="0">
                <a:latin typeface="Calibri" panose="020F0502020204030204" pitchFamily="34" charset="0"/>
                <a:cs typeface="Calibri" panose="020F0502020204030204" pitchFamily="34" charset="0"/>
              </a:rPr>
              <a:t>, 1994 CanLII 1086 (BC SC):</a:t>
            </a:r>
          </a:p>
          <a:p>
            <a:pPr algn="just">
              <a:spcBef>
                <a:spcPts val="0"/>
              </a:spcBef>
              <a:buNone/>
            </a:pPr>
            <a:endParaRPr lang="en-CA" sz="1800" i="1" dirty="0">
              <a:latin typeface="Calibri" panose="020F0502020204030204" pitchFamily="34" charset="0"/>
              <a:cs typeface="Calibri" panose="020F0502020204030204" pitchFamily="34" charset="0"/>
            </a:endParaRPr>
          </a:p>
          <a:p>
            <a:pPr algn="just">
              <a:spcBef>
                <a:spcPts val="0"/>
              </a:spcBef>
              <a:buNone/>
            </a:pPr>
            <a:r>
              <a:rPr lang="en-CA" sz="2000" i="1" dirty="0">
                <a:latin typeface="Calibri" panose="020F0502020204030204" pitchFamily="34" charset="0"/>
                <a:cs typeface="Calibri" panose="020F0502020204030204" pitchFamily="34" charset="0"/>
              </a:rPr>
              <a:t>Defamation case. Plaintiff sent a demand letter requesting the Respondent sign and return an attached apology to a number of parties, including the Plaintiff and a number of people who had heard the defamatory allegation. Respondent sent back a letter stating that they had not published a defamatory statement. She apologized for any misunderstanding and made it clear that her apology related only to the misunderstanding, not for any defamatory actions or statements. Litigious mayhem ensued as the Court hashed out why the Defendant required a different apology than the one issued by the Plaintiff, and whether or not there had been any defamatory action.</a:t>
            </a:r>
          </a:p>
          <a:p>
            <a:pPr algn="just">
              <a:spcBef>
                <a:spcPts val="0"/>
              </a:spcBef>
            </a:pPr>
            <a:endParaRPr lang="en-CA" sz="1800" dirty="0">
              <a:latin typeface="Calibri" panose="020F0502020204030204" pitchFamily="34" charset="0"/>
              <a:cs typeface="Calibri" panose="020F0502020204030204" pitchFamily="34" charset="0"/>
            </a:endParaRPr>
          </a:p>
          <a:p>
            <a:pPr algn="just">
              <a:spcBef>
                <a:spcPts val="0"/>
              </a:spcBef>
              <a:buNone/>
            </a:pPr>
            <a:r>
              <a:rPr lang="en-CA" sz="2400" dirty="0">
                <a:latin typeface="Calibri" panose="020F0502020204030204" pitchFamily="34" charset="0"/>
                <a:cs typeface="Calibri" panose="020F0502020204030204" pitchFamily="34" charset="0"/>
              </a:rPr>
              <a:t>Wrapping the decision, the Court stated: </a:t>
            </a:r>
          </a:p>
          <a:p>
            <a:pPr algn="just">
              <a:spcBef>
                <a:spcPts val="0"/>
              </a:spcBef>
              <a:buNone/>
            </a:pPr>
            <a:endParaRPr lang="en-CA" sz="1800" dirty="0">
              <a:latin typeface="Calibri" panose="020F0502020204030204" pitchFamily="34" charset="0"/>
              <a:cs typeface="Calibri" panose="020F0502020204030204" pitchFamily="34" charset="0"/>
            </a:endParaRPr>
          </a:p>
          <a:p>
            <a:pPr algn="just">
              <a:spcBef>
                <a:spcPts val="0"/>
              </a:spcBef>
              <a:buNone/>
            </a:pPr>
            <a:r>
              <a:rPr lang="en-CA" sz="2000" i="1" dirty="0">
                <a:latin typeface="Calibri" panose="020F0502020204030204" pitchFamily="34" charset="0"/>
                <a:cs typeface="Calibri" panose="020F0502020204030204" pitchFamily="34" charset="0"/>
              </a:rPr>
              <a:t>The defendant retracted and apologized on the plaintiff's terms. Had she done so in writing there would have been no litigation. On the other hand, the plaintiff insisted on a written apology even though the defendant contained publication by retrieving the copies of the March 9 draft and the defendant read his required apology to the ACC members who had received copies. The plaintiff had to realize litigation would publicize the defamatory words far more widely than the defendant had done. I am unable to say which party was more unreasonable in forcing this case to court. </a:t>
            </a:r>
          </a:p>
          <a:p>
            <a:pPr algn="just">
              <a:spcBef>
                <a:spcPts val="0"/>
              </a:spcBef>
              <a:buNone/>
            </a:pPr>
            <a:endParaRPr lang="en-CA" sz="2000" i="1" dirty="0">
              <a:latin typeface="Calibri" panose="020F0502020204030204" pitchFamily="34" charset="0"/>
              <a:cs typeface="Calibri" panose="020F0502020204030204" pitchFamily="34" charset="0"/>
            </a:endParaRPr>
          </a:p>
          <a:p>
            <a:pPr algn="just">
              <a:spcBef>
                <a:spcPts val="0"/>
              </a:spcBef>
              <a:buNone/>
            </a:pPr>
            <a:r>
              <a:rPr lang="en-CA" sz="2000" i="1" dirty="0">
                <a:latin typeface="Calibri" panose="020F0502020204030204" pitchFamily="34" charset="0"/>
                <a:cs typeface="Calibri" panose="020F0502020204030204" pitchFamily="34" charset="0"/>
              </a:rPr>
              <a:t>This case should have settled. I award no costs to either party.</a:t>
            </a:r>
          </a:p>
          <a:p>
            <a:endParaRPr lang="en-CA" dirty="0"/>
          </a:p>
        </p:txBody>
      </p:sp>
    </p:spTree>
    <p:extLst>
      <p:ext uri="{BB962C8B-B14F-4D97-AF65-F5344CB8AC3E}">
        <p14:creationId xmlns:p14="http://schemas.microsoft.com/office/powerpoint/2010/main" val="14677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3285-6D2E-F4BE-5B7F-9D4172ACF488}"/>
              </a:ext>
            </a:extLst>
          </p:cNvPr>
          <p:cNvSpPr>
            <a:spLocks noGrp="1"/>
          </p:cNvSpPr>
          <p:nvPr>
            <p:ph type="title"/>
          </p:nvPr>
        </p:nvSpPr>
        <p:spPr/>
        <p:txBody>
          <a:bodyPr/>
          <a:lstStyle/>
          <a:p>
            <a:r>
              <a:rPr lang="fr-CA" sz="4800" dirty="0">
                <a:latin typeface="Calibri" panose="020F0502020204030204" pitchFamily="34" charset="0"/>
                <a:cs typeface="Calibri" panose="020F0502020204030204" pitchFamily="34" charset="0"/>
              </a:rPr>
              <a:t>Apologies in Canadian Common Law</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140CEA3-49CB-E35B-68CA-4990316A2A9C}"/>
              </a:ext>
            </a:extLst>
          </p:cNvPr>
          <p:cNvSpPr>
            <a:spLocks noGrp="1"/>
          </p:cNvSpPr>
          <p:nvPr>
            <p:ph idx="1"/>
          </p:nvPr>
        </p:nvSpPr>
        <p:spPr/>
        <p:txBody>
          <a:bodyPr>
            <a:normAutofit lnSpcReduction="10000"/>
          </a:bodyPr>
          <a:lstStyle/>
          <a:p>
            <a:pPr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No Canadian case law that clearly states that an apology is evidence of liability.</a:t>
            </a:r>
          </a:p>
          <a:p>
            <a:pPr algn="just">
              <a:spcBef>
                <a:spcPts val="0"/>
              </a:spcBef>
              <a:buFont typeface="Arial" panose="020B0604020202020204" pitchFamily="34" charset="0"/>
              <a:buChar char="•"/>
            </a:pPr>
            <a:endParaRPr lang="en-CA" sz="24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Apologies can be a mitigating factor when an adjudicative body is making an award. Court will often consider:</a:t>
            </a:r>
          </a:p>
          <a:p>
            <a:pPr algn="just">
              <a:spcBef>
                <a:spcPts val="0"/>
              </a:spcBef>
              <a:buFont typeface="Arial" panose="020B0604020202020204" pitchFamily="34" charset="0"/>
              <a:buChar char="•"/>
            </a:pPr>
            <a:endParaRPr lang="en-CA" sz="2400" dirty="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Timing of the apology (day of the hearing is too late)</a:t>
            </a:r>
          </a:p>
          <a:p>
            <a:pPr lvl="1"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Sincerity of the apology (based on subjective analysis of the adjudicator)</a:t>
            </a:r>
          </a:p>
          <a:p>
            <a:pPr lvl="1"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Nature of the apology (often requires parties to take full responsibility)</a:t>
            </a:r>
          </a:p>
          <a:p>
            <a:pPr lvl="1" algn="just">
              <a:spcBef>
                <a:spcPts val="0"/>
              </a:spcBef>
              <a:buFont typeface="Arial" panose="020B0604020202020204" pitchFamily="34" charset="0"/>
              <a:buChar char="•"/>
            </a:pPr>
            <a:r>
              <a:rPr lang="en-CA" sz="2400" dirty="0">
                <a:latin typeface="Calibri" panose="020F0502020204030204" pitchFamily="34" charset="0"/>
                <a:cs typeface="Calibri" panose="020F0502020204030204" pitchFamily="34" charset="0"/>
              </a:rPr>
              <a:t>Whether the apology was freely made</a:t>
            </a:r>
          </a:p>
          <a:p>
            <a:endParaRPr lang="en-CA" dirty="0"/>
          </a:p>
        </p:txBody>
      </p:sp>
    </p:spTree>
    <p:extLst>
      <p:ext uri="{BB962C8B-B14F-4D97-AF65-F5344CB8AC3E}">
        <p14:creationId xmlns:p14="http://schemas.microsoft.com/office/powerpoint/2010/main" val="163134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0D6A-B95F-482E-5B9F-E43B8A7F235F}"/>
              </a:ext>
            </a:extLst>
          </p:cNvPr>
          <p:cNvSpPr>
            <a:spLocks noGrp="1"/>
          </p:cNvSpPr>
          <p:nvPr>
            <p:ph type="title"/>
          </p:nvPr>
        </p:nvSpPr>
        <p:spPr/>
        <p:txBody>
          <a:bodyPr/>
          <a:lstStyle/>
          <a:p>
            <a:r>
              <a:rPr lang="fr-CA" sz="4800" dirty="0">
                <a:latin typeface="Calibri" panose="020F0502020204030204" pitchFamily="34" charset="0"/>
                <a:cs typeface="Calibri" panose="020F0502020204030204" pitchFamily="34" charset="0"/>
              </a:rPr>
              <a:t>Apologies in Canadian Common Law </a:t>
            </a:r>
            <a:r>
              <a:rPr lang="en-CA" sz="4800" dirty="0">
                <a:latin typeface="Calibri" panose="020F0502020204030204" pitchFamily="34" charset="0"/>
                <a:cs typeface="Calibri" panose="020F0502020204030204" pitchFamily="34" charset="0"/>
              </a:rPr>
              <a:t>(continued)</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6A2F15B-5400-75F0-FE78-D696C35F190F}"/>
              </a:ext>
            </a:extLst>
          </p:cNvPr>
          <p:cNvSpPr>
            <a:spLocks noGrp="1"/>
          </p:cNvSpPr>
          <p:nvPr>
            <p:ph idx="1"/>
          </p:nvPr>
        </p:nvSpPr>
        <p:spPr/>
        <p:txBody>
          <a:bodyPr>
            <a:normAutofit fontScale="92500" lnSpcReduction="10000"/>
          </a:bodyPr>
          <a:lstStyle/>
          <a:p>
            <a:pPr algn="just">
              <a:spcBef>
                <a:spcPts val="0"/>
              </a:spcBef>
              <a:buNone/>
            </a:pPr>
            <a:r>
              <a:rPr lang="en-CA" sz="2400" dirty="0">
                <a:latin typeface="Calibri" panose="020F0502020204030204" pitchFamily="34" charset="0"/>
                <a:cs typeface="Calibri" panose="020F0502020204030204" pitchFamily="34" charset="0"/>
              </a:rPr>
              <a:t>Courts/tribunals will usually not order an apology:</a:t>
            </a:r>
          </a:p>
          <a:p>
            <a:pPr algn="just">
              <a:spcBef>
                <a:spcPts val="0"/>
              </a:spcBef>
              <a:buNone/>
            </a:pPr>
            <a:endParaRPr lang="en-CA" sz="900" dirty="0">
              <a:latin typeface="Calibri" panose="020F0502020204030204" pitchFamily="34" charset="0"/>
              <a:cs typeface="Calibri" panose="020F0502020204030204" pitchFamily="34" charset="0"/>
            </a:endParaRPr>
          </a:p>
          <a:p>
            <a:pPr algn="just">
              <a:spcBef>
                <a:spcPts val="0"/>
              </a:spcBef>
              <a:buNone/>
            </a:pPr>
            <a:r>
              <a:rPr lang="en-CA" sz="2000" i="1" dirty="0">
                <a:latin typeface="Calibri" panose="020F0502020204030204" pitchFamily="34" charset="0"/>
                <a:cs typeface="Calibri" panose="020F0502020204030204" pitchFamily="34" charset="0"/>
              </a:rPr>
              <a:t>“Such orders are viewed as inappropriate or an ineffective remedy, and they raise potential freedom of expression concerns </a:t>
            </a:r>
            <a:r>
              <a:rPr lang="en-CA" sz="2000" dirty="0">
                <a:latin typeface="Calibri" panose="020F0502020204030204" pitchFamily="34" charset="0"/>
                <a:cs typeface="Calibri" panose="020F0502020204030204" pitchFamily="34" charset="0"/>
              </a:rPr>
              <a:t>See for example </a:t>
            </a:r>
            <a:r>
              <a:rPr lang="en-CA" sz="2000" i="1" dirty="0">
                <a:latin typeface="Calibri" panose="020F0502020204030204" pitchFamily="34" charset="0"/>
                <a:cs typeface="Calibri" panose="020F0502020204030204" pitchFamily="34" charset="0"/>
              </a:rPr>
              <a:t>Turnbull v Famous Players, </a:t>
            </a:r>
            <a:r>
              <a:rPr lang="en-CA" sz="2000" dirty="0">
                <a:latin typeface="Calibri" panose="020F0502020204030204" pitchFamily="34" charset="0"/>
                <a:cs typeface="Calibri" panose="020F0502020204030204" pitchFamily="34" charset="0"/>
              </a:rPr>
              <a:t>2001 </a:t>
            </a:r>
            <a:r>
              <a:rPr lang="en-CA" sz="2000" dirty="0" err="1">
                <a:latin typeface="Calibri" panose="020F0502020204030204" pitchFamily="34" charset="0"/>
                <a:cs typeface="Calibri" panose="020F0502020204030204" pitchFamily="34" charset="0"/>
              </a:rPr>
              <a:t>CanLii</a:t>
            </a:r>
            <a:r>
              <a:rPr lang="en-CA" sz="2000" dirty="0">
                <a:latin typeface="Calibri" panose="020F0502020204030204" pitchFamily="34" charset="0"/>
                <a:cs typeface="Calibri" panose="020F0502020204030204" pitchFamily="34" charset="0"/>
              </a:rPr>
              <a:t> 26228 (ON HRT); </a:t>
            </a:r>
            <a:r>
              <a:rPr lang="en-CA" sz="2000" i="1" dirty="0">
                <a:latin typeface="Calibri" panose="020F0502020204030204" pitchFamily="34" charset="0"/>
                <a:cs typeface="Calibri" panose="020F0502020204030204" pitchFamily="34" charset="0"/>
              </a:rPr>
              <a:t>Vasu v Toronto Community Housing</a:t>
            </a:r>
            <a:r>
              <a:rPr lang="en-CA" sz="2000" dirty="0">
                <a:latin typeface="Calibri" panose="020F0502020204030204" pitchFamily="34" charset="0"/>
                <a:cs typeface="Calibri" panose="020F0502020204030204" pitchFamily="34" charset="0"/>
              </a:rPr>
              <a:t>, 2010 HRTO 344; and </a:t>
            </a:r>
            <a:r>
              <a:rPr lang="en-CA" sz="2000" i="1" dirty="0">
                <a:latin typeface="Calibri" panose="020F0502020204030204" pitchFamily="34" charset="0"/>
                <a:cs typeface="Calibri" panose="020F0502020204030204" pitchFamily="34" charset="0"/>
              </a:rPr>
              <a:t>Abdallah v Thames Valley District School Board</a:t>
            </a:r>
            <a:r>
              <a:rPr lang="en-CA" sz="2000" dirty="0">
                <a:latin typeface="Calibri" panose="020F0502020204030204" pitchFamily="34" charset="0"/>
                <a:cs typeface="Calibri" panose="020F0502020204030204" pitchFamily="34" charset="0"/>
              </a:rPr>
              <a:t>, 2008 HRTO 230” </a:t>
            </a:r>
            <a:r>
              <a:rPr lang="en-CA" sz="2000" dirty="0">
                <a:latin typeface="Calibri" panose="020F0502020204030204" pitchFamily="34" charset="0"/>
                <a:cs typeface="Calibri" panose="020F0502020204030204" pitchFamily="34" charset="0"/>
                <a:hlinkClick r:id="rId2"/>
              </a:rPr>
              <a:t>Sharma v Benoit, 2015 HRTO 2 at 19</a:t>
            </a:r>
            <a:endParaRPr lang="en-CA" sz="2000" dirty="0">
              <a:latin typeface="Calibri" panose="020F0502020204030204" pitchFamily="34" charset="0"/>
              <a:cs typeface="Calibri" panose="020F0502020204030204" pitchFamily="34" charset="0"/>
            </a:endParaRPr>
          </a:p>
          <a:p>
            <a:pPr algn="just">
              <a:spcBef>
                <a:spcPts val="0"/>
              </a:spcBef>
              <a:buNone/>
            </a:pPr>
            <a:endParaRPr lang="en-CA" sz="2000" dirty="0">
              <a:latin typeface="Calibri" panose="020F0502020204030204" pitchFamily="34" charset="0"/>
              <a:cs typeface="Calibri" panose="020F0502020204030204" pitchFamily="34" charset="0"/>
            </a:endParaRPr>
          </a:p>
          <a:p>
            <a:pPr algn="just">
              <a:spcBef>
                <a:spcPts val="0"/>
              </a:spcBef>
              <a:buNone/>
            </a:pPr>
            <a:r>
              <a:rPr lang="en-CA" sz="2000" i="1"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I am not prepared to order </a:t>
            </a:r>
            <a:r>
              <a:rPr lang="en-US" sz="2000" i="1" dirty="0" err="1">
                <a:latin typeface="Calibri" panose="020F0502020204030204" pitchFamily="34" charset="0"/>
                <a:cs typeface="Calibri" panose="020F0502020204030204" pitchFamily="34" charset="0"/>
              </a:rPr>
              <a:t>Solit</a:t>
            </a:r>
            <a:r>
              <a:rPr lang="en-US" sz="2000" i="1" dirty="0">
                <a:latin typeface="Calibri" panose="020F0502020204030204" pitchFamily="34" charset="0"/>
                <a:cs typeface="Calibri" panose="020F0502020204030204" pitchFamily="34" charset="0"/>
              </a:rPr>
              <a:t> to apologize.  </a:t>
            </a:r>
            <a:r>
              <a:rPr lang="en-US" sz="2000" i="1" dirty="0" err="1">
                <a:latin typeface="Calibri" panose="020F0502020204030204" pitchFamily="34" charset="0"/>
                <a:cs typeface="Calibri" panose="020F0502020204030204" pitchFamily="34" charset="0"/>
              </a:rPr>
              <a:t>Solit</a:t>
            </a:r>
            <a:r>
              <a:rPr lang="en-US" sz="2000" i="1" dirty="0">
                <a:latin typeface="Calibri" panose="020F0502020204030204" pitchFamily="34" charset="0"/>
                <a:cs typeface="Calibri" panose="020F0502020204030204" pitchFamily="34" charset="0"/>
              </a:rPr>
              <a:t> has never accepted that Justine and Shania were play fighting and it is unlikely that she ever will.  An apology to be published on </a:t>
            </a:r>
            <a:r>
              <a:rPr lang="en-US" sz="2000" i="1" dirty="0" err="1">
                <a:latin typeface="Calibri" panose="020F0502020204030204" pitchFamily="34" charset="0"/>
                <a:cs typeface="Calibri" panose="020F0502020204030204" pitchFamily="34" charset="0"/>
              </a:rPr>
              <a:t>Solit’s</a:t>
            </a:r>
            <a:r>
              <a:rPr lang="en-US" sz="2000" i="1" dirty="0">
                <a:latin typeface="Calibri" panose="020F0502020204030204" pitchFamily="34" charset="0"/>
                <a:cs typeface="Calibri" panose="020F0502020204030204" pitchFamily="34" charset="0"/>
              </a:rPr>
              <a:t> social media accounts would only draw further attention to Justine and Shania, which I don’t believe would be in their interest.  Justine and Shania need and deserve closure.”</a:t>
            </a:r>
          </a:p>
          <a:p>
            <a:pPr algn="just">
              <a:spcBef>
                <a:spcPts val="0"/>
              </a:spcBef>
              <a:buNone/>
            </a:pPr>
            <a:r>
              <a:rPr lang="nl-NL" sz="2000" i="1" dirty="0">
                <a:latin typeface="Calibri" panose="020F0502020204030204" pitchFamily="34" charset="0"/>
                <a:cs typeface="Calibri" panose="020F0502020204030204" pitchFamily="34" charset="0"/>
                <a:hlinkClick r:id="rId3"/>
              </a:rPr>
              <a:t>Lavallee et al. v Isak</a:t>
            </a:r>
            <a:r>
              <a:rPr lang="nl-NL" sz="2000" dirty="0">
                <a:latin typeface="Calibri" panose="020F0502020204030204" pitchFamily="34" charset="0"/>
                <a:cs typeface="Calibri" panose="020F0502020204030204" pitchFamily="34" charset="0"/>
                <a:hlinkClick r:id="rId3"/>
              </a:rPr>
              <a:t>, 2021 ONSC 6661 </a:t>
            </a:r>
            <a:r>
              <a:rPr lang="nl-NL" sz="2000" dirty="0">
                <a:latin typeface="Calibri" panose="020F0502020204030204" pitchFamily="34" charset="0"/>
                <a:cs typeface="Calibri" panose="020F0502020204030204" pitchFamily="34" charset="0"/>
              </a:rPr>
              <a:t>at 96</a:t>
            </a:r>
            <a:endParaRPr lang="en-CA" sz="20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45545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5945-8A2A-1156-819F-9C8DA8DAD512}"/>
              </a:ext>
            </a:extLst>
          </p:cNvPr>
          <p:cNvSpPr>
            <a:spLocks noGrp="1"/>
          </p:cNvSpPr>
          <p:nvPr>
            <p:ph type="title"/>
          </p:nvPr>
        </p:nvSpPr>
        <p:spPr/>
        <p:txBody>
          <a:bodyPr/>
          <a:lstStyle/>
          <a:p>
            <a:r>
              <a:rPr lang="en-CA" dirty="0">
                <a:latin typeface="Calibri" panose="020F0502020204030204" pitchFamily="34" charset="0"/>
                <a:cs typeface="Calibri" panose="020F0502020204030204" pitchFamily="34" charset="0"/>
              </a:rPr>
              <a:t>Risks: Legal and Strategic</a:t>
            </a:r>
          </a:p>
        </p:txBody>
      </p:sp>
      <p:sp>
        <p:nvSpPr>
          <p:cNvPr id="3" name="Content Placeholder 2">
            <a:extLst>
              <a:ext uri="{FF2B5EF4-FFF2-40B4-BE49-F238E27FC236}">
                <a16:creationId xmlns:a16="http://schemas.microsoft.com/office/drawing/2014/main" id="{20531B0B-71F9-C552-DDAD-2E22AE3F8B9A}"/>
              </a:ext>
            </a:extLst>
          </p:cNvPr>
          <p:cNvSpPr>
            <a:spLocks noGrp="1"/>
          </p:cNvSpPr>
          <p:nvPr>
            <p:ph idx="1"/>
          </p:nvPr>
        </p:nvSpPr>
        <p:spPr/>
        <p:txBody>
          <a:bodyPr/>
          <a:lstStyle/>
          <a:p>
            <a:pPr marL="285750" indent="-285750" algn="just">
              <a:spcBef>
                <a:spcPts val="0"/>
              </a:spcBef>
            </a:pPr>
            <a:r>
              <a:rPr lang="en-CA" sz="1800" dirty="0">
                <a:latin typeface="Calibri" panose="020F0502020204030204" pitchFamily="34" charset="0"/>
                <a:cs typeface="Calibri" panose="020F0502020204030204" pitchFamily="34" charset="0"/>
              </a:rPr>
              <a:t>Absence of an apology may be considered one of several factors that leads a party to file a lawsuit, to continue to pursue a legal action, or to claim higher damages.</a:t>
            </a:r>
          </a:p>
          <a:p>
            <a:pPr marL="285750" indent="-285750" algn="just">
              <a:spcBef>
                <a:spcPts val="0"/>
              </a:spcBef>
            </a:pPr>
            <a:endParaRPr lang="en-CA" sz="1800" dirty="0">
              <a:latin typeface="Calibri" panose="020F0502020204030204" pitchFamily="34" charset="0"/>
              <a:cs typeface="Calibri" panose="020F0502020204030204" pitchFamily="34" charset="0"/>
            </a:endParaRPr>
          </a:p>
          <a:p>
            <a:pPr marL="285750" indent="-285750" algn="just">
              <a:spcBef>
                <a:spcPts val="0"/>
              </a:spcBef>
            </a:pPr>
            <a:r>
              <a:rPr lang="en-CA" sz="1800" dirty="0">
                <a:latin typeface="Calibri" panose="020F0502020204030204" pitchFamily="34" charset="0"/>
                <a:cs typeface="Calibri" panose="020F0502020204030204" pitchFamily="34" charset="0"/>
              </a:rPr>
              <a:t>An ill delivered apology may have a further negative effect on a conflict.</a:t>
            </a:r>
          </a:p>
          <a:p>
            <a:pPr marL="285750" indent="-285750" algn="just">
              <a:spcBef>
                <a:spcPts val="0"/>
              </a:spcBef>
            </a:pPr>
            <a:endParaRPr lang="en-CA" sz="1800" dirty="0">
              <a:latin typeface="Calibri" panose="020F0502020204030204" pitchFamily="34" charset="0"/>
              <a:cs typeface="Calibri" panose="020F0502020204030204" pitchFamily="34" charset="0"/>
            </a:endParaRPr>
          </a:p>
          <a:p>
            <a:pPr marL="285750" indent="-285750" algn="just">
              <a:spcBef>
                <a:spcPts val="0"/>
              </a:spcBef>
            </a:pPr>
            <a:r>
              <a:rPr lang="en-CA" sz="1800" dirty="0">
                <a:latin typeface="Calibri" panose="020F0502020204030204" pitchFamily="34" charset="0"/>
                <a:cs typeface="Calibri" panose="020F0502020204030204" pitchFamily="34" charset="0"/>
              </a:rPr>
              <a:t>Concern that offering an apology is a sign of weakness, guilt, or may damage the apologizer’s reputation.</a:t>
            </a:r>
          </a:p>
          <a:p>
            <a:pPr marL="285750" indent="-285750" algn="just">
              <a:spcBef>
                <a:spcPts val="0"/>
              </a:spcBef>
            </a:pPr>
            <a:endParaRPr lang="en-CA" sz="1800" dirty="0">
              <a:latin typeface="Calibri" panose="020F0502020204030204" pitchFamily="34" charset="0"/>
              <a:cs typeface="Calibri" panose="020F0502020204030204" pitchFamily="34" charset="0"/>
            </a:endParaRPr>
          </a:p>
          <a:p>
            <a:pPr marL="285750" indent="-285750" algn="just">
              <a:spcBef>
                <a:spcPts val="0"/>
              </a:spcBef>
            </a:pPr>
            <a:r>
              <a:rPr lang="en-CA" sz="1800" dirty="0">
                <a:latin typeface="Calibri" panose="020F0502020204030204" pitchFamily="34" charset="0"/>
                <a:cs typeface="Calibri" panose="020F0502020204030204" pitchFamily="34" charset="0"/>
              </a:rPr>
              <a:t>Apologizer may apologize, and then regret it, particularly if the apology is not accepted by the victim. </a:t>
            </a:r>
          </a:p>
          <a:p>
            <a:pPr marL="285750" indent="-285750" algn="just">
              <a:spcBef>
                <a:spcPts val="0"/>
              </a:spcBef>
            </a:pPr>
            <a:endParaRPr lang="en-CA" sz="1800" dirty="0">
              <a:latin typeface="Calibri" panose="020F0502020204030204" pitchFamily="34" charset="0"/>
              <a:cs typeface="Calibri" panose="020F0502020204030204" pitchFamily="34" charset="0"/>
            </a:endParaRPr>
          </a:p>
          <a:p>
            <a:pPr marL="285750" indent="-285750" algn="just">
              <a:spcBef>
                <a:spcPts val="0"/>
              </a:spcBef>
            </a:pPr>
            <a:r>
              <a:rPr lang="en-CA" sz="1800" dirty="0">
                <a:latin typeface="Calibri" panose="020F0502020204030204" pitchFamily="34" charset="0"/>
                <a:cs typeface="Calibri" panose="020F0502020204030204" pitchFamily="34" charset="0"/>
              </a:rPr>
              <a:t>Offering an apology may, in some jurisdictions, have legal consequences such as voiding an insurance policy (if it is considered to be an admission of liability).   </a:t>
            </a:r>
          </a:p>
          <a:p>
            <a:endParaRPr lang="en-CA" dirty="0"/>
          </a:p>
        </p:txBody>
      </p:sp>
    </p:spTree>
    <p:extLst>
      <p:ext uri="{BB962C8B-B14F-4D97-AF65-F5344CB8AC3E}">
        <p14:creationId xmlns:p14="http://schemas.microsoft.com/office/powerpoint/2010/main" val="2658670085"/>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8" ma:contentTypeDescription="Create a new document." ma:contentTypeScope="" ma:versionID="4f17830552cd44417f5c0efd15657b1a">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e03ee724a61ee1a4db23de7202a5581c"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76e747e-5d7a-4124-907d-94874cefd736" xsi:nil="true"/>
    <MediaServiceKeyPoints xmlns="2c0ed7f6-7069-49b8-aa6a-8bf403210c60" xsi:nil="true"/>
    <lcf76f155ced4ddcb4097134ff3c332f xmlns="2c0ed7f6-7069-49b8-aa6a-8bf403210c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887917-6D47-484F-98BA-973BCA11C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ed7f6-7069-49b8-aa6a-8bf403210c60"/>
    <ds:schemaRef ds:uri="e76e747e-5d7a-4124-907d-94874cefd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e76e747e-5d7a-4124-907d-94874cefd736"/>
    <ds:schemaRef ds:uri="2c0ed7f6-7069-49b8-aa6a-8bf403210c60"/>
  </ds:schemaRefs>
</ds:datastoreItem>
</file>

<file path=docProps/app.xml><?xml version="1.0" encoding="utf-8"?>
<Properties xmlns="http://schemas.openxmlformats.org/officeDocument/2006/extended-properties" xmlns:vt="http://schemas.openxmlformats.org/officeDocument/2006/docPropsVTypes">
  <Template>{5066272E-481A-48EB-9A20-7E73257157C9}tf56160789_win32</Template>
  <TotalTime>7196</TotalTime>
  <Words>2880</Words>
  <Application>Microsoft Office PowerPoint</Application>
  <PresentationFormat>Widescreen</PresentationFormat>
  <Paragraphs>250</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Bookman Old Style</vt:lpstr>
      <vt:lpstr>Calibri</vt:lpstr>
      <vt:lpstr>Franklin Gothic Book</vt:lpstr>
      <vt:lpstr>Wingdings</vt:lpstr>
      <vt:lpstr>Custom</vt:lpstr>
      <vt:lpstr>Apologies and the Law</vt:lpstr>
      <vt:lpstr>Thoughts on Apologies</vt:lpstr>
      <vt:lpstr>Age of Apologies (and non-apologies)</vt:lpstr>
      <vt:lpstr>Variations of Apologies</vt:lpstr>
      <vt:lpstr>Variations of Apologies (continued)</vt:lpstr>
      <vt:lpstr>An apology does not prevent litigation</vt:lpstr>
      <vt:lpstr>Apologies in Canadian Common Law</vt:lpstr>
      <vt:lpstr>Apologies in Canadian Common Law (continued)</vt:lpstr>
      <vt:lpstr>Risks: Legal and Strategic</vt:lpstr>
      <vt:lpstr>Clarifying the law: Apology Laws</vt:lpstr>
      <vt:lpstr>Apology Laws in other countries</vt:lpstr>
      <vt:lpstr>Apology Laws in Canada</vt:lpstr>
      <vt:lpstr>Apology Laws in Canada</vt:lpstr>
      <vt:lpstr>ULCC Apology Act</vt:lpstr>
      <vt:lpstr>So What Changed?</vt:lpstr>
      <vt:lpstr>Apology vs Statement of Fact</vt:lpstr>
      <vt:lpstr>Know the Facts</vt:lpstr>
      <vt:lpstr>Other Legal Principles post Apology Act</vt:lpstr>
      <vt:lpstr>Methods of apology</vt:lpstr>
      <vt:lpstr>Sincerity of Apologies</vt:lpstr>
      <vt:lpstr>Receiving Apologies</vt:lpstr>
      <vt:lpstr>Cultural Considerations</vt:lpstr>
      <vt:lpstr>Litigation and Apologies</vt:lpstr>
      <vt:lpstr>Apologies and Settlement</vt:lpstr>
      <vt:lpstr>Rejection of Settlement</vt:lpstr>
      <vt:lpstr>Legal Professionals’ Ethical Obligations</vt:lpstr>
      <vt:lpstr>Code of Professional Conduct (FLC Model Code)</vt:lpstr>
      <vt:lpstr>Practical Tips</vt:lpstr>
      <vt:lpstr>Further Practical Tips</vt:lpstr>
      <vt:lpstr>Final Practical Tips</vt:lpstr>
      <vt:lpstr>Exercise</vt:lpstr>
      <vt:lpstr>Exercise</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Apologies and the Law</dc:title>
  <dc:creator>Worton, Bevin (she her elle la)</dc:creator>
  <cp:lastModifiedBy>NULF Administrator</cp:lastModifiedBy>
  <cp:revision>2</cp:revision>
  <dcterms:created xsi:type="dcterms:W3CDTF">2024-07-04T14:57:01Z</dcterms:created>
  <dcterms:modified xsi:type="dcterms:W3CDTF">2024-07-18T20:04:12Z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0x01010085F74B3A1318C74A865CB7F474A1FC12</vt:lpwstr>
  </property>
</Properties>
</file>