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4"/>
  </p:sldMasterIdLst>
  <p:sldIdLst>
    <p:sldId id="256" r:id="rId5"/>
    <p:sldId id="276" r:id="rId6"/>
    <p:sldId id="277" r:id="rId7"/>
    <p:sldId id="275" r:id="rId8"/>
    <p:sldId id="295" r:id="rId9"/>
    <p:sldId id="296" r:id="rId10"/>
    <p:sldId id="297" r:id="rId11"/>
    <p:sldId id="258" r:id="rId12"/>
    <p:sldId id="262" r:id="rId13"/>
    <p:sldId id="283" r:id="rId14"/>
    <p:sldId id="284" r:id="rId15"/>
    <p:sldId id="294" r:id="rId16"/>
    <p:sldId id="291" r:id="rId17"/>
    <p:sldId id="293" r:id="rId18"/>
    <p:sldId id="282" r:id="rId1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07" autoAdjust="0"/>
    <p:restoredTop sz="94660"/>
  </p:normalViewPr>
  <p:slideViewPr>
    <p:cSldViewPr snapToGrid="0">
      <p:cViewPr varScale="1">
        <p:scale>
          <a:sx n="92" d="100"/>
          <a:sy n="92" d="100"/>
        </p:scale>
        <p:origin x="102" y="2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5"/>
            <a:ext cx="11262866" cy="3304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605951" y="5956137"/>
            <a:ext cx="284480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81192" y="5951811"/>
            <a:ext cx="691721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16440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839201" y="599725"/>
            <a:ext cx="2906817" cy="581695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675726"/>
            <a:ext cx="2004164" cy="5183073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675726"/>
            <a:ext cx="7896279" cy="5183073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993673" y="5956137"/>
            <a:ext cx="1328141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774923" y="5951811"/>
            <a:ext cx="7896279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46615" y="5956137"/>
            <a:ext cx="1164195" cy="365125"/>
          </a:xfrm>
        </p:spPr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440286" y="614407"/>
            <a:ext cx="11309338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180496"/>
            <a:ext cx="11029615" cy="367830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558300" y="5956137"/>
            <a:ext cx="1052508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3043910"/>
            <a:ext cx="11029615" cy="149750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422390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8417" y="2228003"/>
            <a:ext cx="5422392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>
            <a:spLocks noChangeAspect="1"/>
          </p:cNvSpPr>
          <p:nvPr/>
        </p:nvSpPr>
        <p:spPr>
          <a:xfrm>
            <a:off x="445982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87219" y="2250892"/>
            <a:ext cx="5087075" cy="536005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3735" y="2250892"/>
            <a:ext cx="5087073" cy="553373"/>
          </a:xfrm>
        </p:spPr>
        <p:txBody>
          <a:bodyPr anchor="b">
            <a:noAutofit/>
          </a:bodyPr>
          <a:lstStyle>
            <a:lvl1pPr marL="0" indent="0">
              <a:buNone/>
              <a:defRPr sz="2200" b="0">
                <a:solidFill>
                  <a:schemeClr val="accent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17709" y="2926052"/>
            <a:ext cx="5393100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Rectangle 6"/>
          <p:cNvSpPr>
            <a:spLocks noChangeAspect="1"/>
          </p:cNvSpPr>
          <p:nvPr/>
        </p:nvSpPr>
        <p:spPr>
          <a:xfrm>
            <a:off x="440683" y="606554"/>
            <a:ext cx="11300036" cy="125882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5141973"/>
            <a:ext cx="11298200" cy="1274702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5262296"/>
            <a:ext cx="4909445" cy="689514"/>
          </a:xfrm>
        </p:spPr>
        <p:txBody>
          <a:bodyPr anchor="ctr"/>
          <a:lstStyle>
            <a:lvl1pPr algn="l">
              <a:defRPr sz="2000" b="0"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7816" y="601200"/>
            <a:ext cx="11292840" cy="4204800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40823" y="5262296"/>
            <a:ext cx="5869987" cy="689515"/>
          </a:xfrm>
        </p:spPr>
        <p:txBody>
          <a:bodyPr anchor="ctr">
            <a:normAutofit/>
          </a:bodyPr>
          <a:lstStyle>
            <a:lvl1pPr marL="0" indent="0" algn="r">
              <a:buNone/>
              <a:defRPr sz="1100">
                <a:solidFill>
                  <a:schemeClr val="bg1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599725"/>
            <a:ext cx="11290859" cy="3557252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598671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3"/>
            <a:ext cx="11029616" cy="3522794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5956137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7/1/2024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5951811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accent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5956137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2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457200" rtl="0" eaLnBrk="1" latinLnBrk="0" hangingPunct="1">
        <a:spcBef>
          <a:spcPct val="0"/>
        </a:spcBef>
        <a:buNone/>
        <a:defRPr sz="2800" b="0" kern="1200" cap="all">
          <a:solidFill>
            <a:schemeClr val="bg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800" kern="1200">
          <a:solidFill>
            <a:schemeClr val="tx2"/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600" kern="1200">
          <a:solidFill>
            <a:schemeClr val="tx2"/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2"/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1AD4A-56D6-D3DC-8551-4082CAAF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703022" y="2634508"/>
            <a:ext cx="6798608" cy="1968666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r>
              <a:rPr lang="en-CA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The law society of </a:t>
            </a:r>
            <a:r>
              <a:rPr lang="en-CA" sz="280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nunavut</a:t>
            </a:r>
            <a:r>
              <a:rPr lang="en-CA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  <a:br>
              <a:rPr lang="en-CA" sz="28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br>
              <a:rPr lang="en-CA" sz="2800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n-CA" sz="2800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2023-24 </a:t>
            </a:r>
            <a:r>
              <a:rPr lang="en-CA" sz="2800" u="sng" dirty="0">
                <a:solidFill>
                  <a:srgbClr val="00B0F0"/>
                </a:solidFill>
                <a:latin typeface="+mn-lt"/>
                <a:cs typeface="Arial" panose="020B0604020202020204" pitchFamily="34" charset="0"/>
              </a:rPr>
              <a:t>AGM</a:t>
            </a:r>
            <a:br>
              <a:rPr lang="en-CA" sz="2800" u="sng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n-CA" sz="2800" u="sng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  <a:t>                    </a:t>
            </a:r>
            <a:br>
              <a:rPr lang="en-CA" sz="2800" u="sng" dirty="0">
                <a:solidFill>
                  <a:srgbClr val="FFFFFF"/>
                </a:solidFill>
                <a:latin typeface="+mn-lt"/>
                <a:cs typeface="Arial" panose="020B0604020202020204" pitchFamily="34" charset="0"/>
              </a:rPr>
            </a:br>
            <a:r>
              <a:rPr lang="en-CA" sz="280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Overview OF REPORTS </a:t>
            </a:r>
            <a:br>
              <a:rPr lang="en-CA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2800" i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28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2800" dirty="0">
                <a:solidFill>
                  <a:srgbClr val="FFFFFF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br>
              <a:rPr lang="en-CA" sz="2400" dirty="0">
                <a:solidFill>
                  <a:srgbClr val="FFFFFF"/>
                </a:solidFill>
              </a:rPr>
            </a:br>
            <a:endParaRPr lang="en-CA" sz="24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6C80D-913E-4CC8-CE57-F4FEA8B9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4" r="-2" b="-2"/>
          <a:stretch/>
        </p:blipFill>
        <p:spPr>
          <a:xfrm>
            <a:off x="931166" y="2335030"/>
            <a:ext cx="2716911" cy="2482071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86BE77B-4BA6-8918-A3E5-FE457A5109CF}"/>
              </a:ext>
            </a:extLst>
          </p:cNvPr>
          <p:cNvSpPr txBox="1"/>
          <p:nvPr/>
        </p:nvSpPr>
        <p:spPr>
          <a:xfrm>
            <a:off x="5339821" y="3268855"/>
            <a:ext cx="6405646" cy="252376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Discipline Committee 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Membership &amp; Admissions Committee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Rules Committee (Update) </a:t>
            </a:r>
          </a:p>
          <a:p>
            <a:r>
              <a:rPr lang="en-US" sz="2800" dirty="0">
                <a:solidFill>
                  <a:schemeClr val="bg1">
                    <a:lumMod val="65000"/>
                  </a:schemeClr>
                </a:solidFill>
              </a:rPr>
              <a:t>                      &amp;</a:t>
            </a: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CA" sz="2800" dirty="0">
                <a:solidFill>
                  <a:schemeClr val="bg1">
                    <a:lumMod val="65000"/>
                  </a:schemeClr>
                </a:solidFill>
              </a:rPr>
              <a:t>Nunavut Law Foundation </a:t>
            </a:r>
          </a:p>
          <a:p>
            <a:endParaRPr lang="en-CA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95598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3C42-2610-2AA4-9476-4917B707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2849" y="2197910"/>
            <a:ext cx="10218160" cy="404568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Aside from awarding the regular awards and grants, the focus of my tenure as Chairperson has been securing </a:t>
            </a:r>
            <a:r>
              <a:rPr lang="en-US" sz="2400" b="1" dirty="0">
                <a:solidFill>
                  <a:srgbClr val="0070C0"/>
                </a:solidFill>
              </a:rPr>
              <a:t>an increase in our long-term, sustainable funding through the enforcement of section 57(2) of the Legal Professions Act. </a:t>
            </a:r>
            <a:r>
              <a:rPr lang="en-US" sz="2400" dirty="0"/>
              <a:t>That is to say, the collection of interest on lawyers’ trust accounts (IOLTA). </a:t>
            </a:r>
          </a:p>
          <a:p>
            <a:r>
              <a:rPr lang="en-US" sz="2400" dirty="0"/>
              <a:t>The Board is hopeful that with additional funds, we will be able to increase the Foundation’s capacity to fulfill our mandate. During the 2023 year, we took </a:t>
            </a:r>
            <a:r>
              <a:rPr lang="en-US" sz="2400" b="1" dirty="0">
                <a:solidFill>
                  <a:srgbClr val="0070C0"/>
                </a:solidFill>
              </a:rPr>
              <a:t>concrete steps towards being able to collect this additional funding</a:t>
            </a:r>
            <a:r>
              <a:rPr lang="en-US" sz="2400" dirty="0"/>
              <a:t>, though barriers continue to present themselves in this process. </a:t>
            </a:r>
          </a:p>
          <a:p>
            <a:r>
              <a:rPr lang="en-US" sz="2400" dirty="0"/>
              <a:t>We are hopeful that we will </a:t>
            </a:r>
            <a:r>
              <a:rPr lang="en-US" sz="2400" b="1" dirty="0">
                <a:solidFill>
                  <a:srgbClr val="0070C0"/>
                </a:solidFill>
              </a:rPr>
              <a:t>have the IOLTA collection process finalized with each major bank in the 2024 year. </a:t>
            </a:r>
            <a:endParaRPr lang="en-CA" sz="2400" b="1" i="0" dirty="0">
              <a:solidFill>
                <a:srgbClr val="0070C0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28E09855-3DC6-1550-8E4F-BB3DAA3694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376" y="701675"/>
            <a:ext cx="11168599" cy="1014413"/>
          </a:xfrm>
        </p:spPr>
        <p:txBody>
          <a:bodyPr>
            <a:normAutofit/>
          </a:bodyPr>
          <a:lstStyle/>
          <a:p>
            <a:r>
              <a:rPr lang="en-US" sz="2400" b="1" i="1" dirty="0">
                <a:solidFill>
                  <a:srgbClr val="107CB6"/>
                </a:solidFill>
                <a:effectLst/>
                <a:highlight>
                  <a:srgbClr val="FAFAF8"/>
                </a:highlight>
                <a:latin typeface="Lato" panose="020F0502020204030203" pitchFamily="34" charset="0"/>
              </a:rPr>
              <a:t>IOL</a:t>
            </a:r>
            <a:endParaRPr lang="en-CA" sz="2400" b="1" i="1" dirty="0">
              <a:solidFill>
                <a:srgbClr val="107CB6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pic>
        <p:nvPicPr>
          <p:cNvPr id="5" name="Picture 2" descr="Home page">
            <a:extLst>
              <a:ext uri="{FF2B5EF4-FFF2-40B4-BE49-F238E27FC236}">
                <a16:creationId xmlns:a16="http://schemas.microsoft.com/office/drawing/2014/main" id="{CFE80C07-747F-43A5-79A1-58605AC1D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727" y="668163"/>
            <a:ext cx="4609957" cy="11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9584AD9-D635-7A3C-C1B8-B884F347C45E}"/>
              </a:ext>
            </a:extLst>
          </p:cNvPr>
          <p:cNvSpPr txBox="1"/>
          <p:nvPr/>
        </p:nvSpPr>
        <p:spPr>
          <a:xfrm>
            <a:off x="5096741" y="851362"/>
            <a:ext cx="6094268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40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IOLTA</a:t>
            </a:r>
            <a:endParaRPr lang="en-CA" sz="4000" b="1" dirty="0"/>
          </a:p>
        </p:txBody>
      </p:sp>
    </p:spTree>
    <p:extLst>
      <p:ext uri="{BB962C8B-B14F-4D97-AF65-F5344CB8AC3E}">
        <p14:creationId xmlns:p14="http://schemas.microsoft.com/office/powerpoint/2010/main" val="31820673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C755C-610A-D06A-CBA6-A2FA5BB8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230" y="708121"/>
            <a:ext cx="7208958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UPINNAQTUQ AWARD FOR YOUTH &amp; </a:t>
            </a:r>
            <a:b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YOUNG STUDENTS</a:t>
            </a:r>
            <a:endParaRPr lang="en-CA" sz="2400" b="1" dirty="0">
              <a:solidFill>
                <a:srgbClr val="0070C0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3C42-2610-2AA4-9476-4917B707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39" y="1963186"/>
            <a:ext cx="10363633" cy="4675103"/>
          </a:xfrm>
        </p:spPr>
        <p:txBody>
          <a:bodyPr>
            <a:normAutofit fontScale="25000" lnSpcReduction="20000"/>
          </a:bodyPr>
          <a:lstStyle/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Alice </a:t>
            </a:r>
            <a:r>
              <a:rPr lang="en-CA" sz="4800" b="1" dirty="0" err="1"/>
              <a:t>Kilaodluk</a:t>
            </a:r>
            <a:r>
              <a:rPr lang="en-CA" sz="4800" b="1" dirty="0"/>
              <a:t> from Cambridge Bay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Cynthia Kilabuk from Iqaluit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Desiree Kalluk from Resolute Bay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Eunice Kalluk from Resolute Bay 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Joanasie </a:t>
            </a:r>
            <a:r>
              <a:rPr lang="en-CA" sz="4800" b="1" dirty="0" err="1"/>
              <a:t>Aglak</a:t>
            </a:r>
            <a:r>
              <a:rPr lang="en-CA" sz="4800" b="1" dirty="0"/>
              <a:t> from Pond Inlet 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Josiah Kalluk from Resolute Bay 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 err="1"/>
              <a:t>Kallaarjuk</a:t>
            </a:r>
            <a:r>
              <a:rPr lang="en-CA" sz="4800" b="1" dirty="0"/>
              <a:t> </a:t>
            </a:r>
            <a:r>
              <a:rPr lang="en-CA" sz="4800" b="1" dirty="0" err="1"/>
              <a:t>Taukie</a:t>
            </a:r>
            <a:r>
              <a:rPr lang="en-CA" sz="4800" b="1" dirty="0"/>
              <a:t> from </a:t>
            </a:r>
            <a:r>
              <a:rPr lang="en-CA" sz="4800" b="1" dirty="0" err="1"/>
              <a:t>Kinngait</a:t>
            </a:r>
            <a:r>
              <a:rPr lang="en-CA" sz="4800" b="1" dirty="0"/>
              <a:t> 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 err="1"/>
              <a:t>Kaniq</a:t>
            </a:r>
            <a:r>
              <a:rPr lang="en-CA" sz="4800" b="1" dirty="0"/>
              <a:t> Allerton from Iqaluit 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 err="1"/>
              <a:t>Katsuaq</a:t>
            </a:r>
            <a:r>
              <a:rPr lang="en-CA" sz="4800" b="1" dirty="0"/>
              <a:t> Saila from </a:t>
            </a:r>
            <a:r>
              <a:rPr lang="en-CA" sz="4800" b="1" dirty="0" err="1"/>
              <a:t>Kinngait</a:t>
            </a:r>
            <a:endParaRPr lang="en-CA" sz="4800" b="1" dirty="0"/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Kiana </a:t>
            </a:r>
            <a:r>
              <a:rPr lang="en-CA" sz="4800" b="1" dirty="0" err="1"/>
              <a:t>Ekpakohak</a:t>
            </a:r>
            <a:r>
              <a:rPr lang="en-CA" sz="4800" b="1" dirty="0"/>
              <a:t> from Cambridge Bay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Kiana </a:t>
            </a:r>
            <a:r>
              <a:rPr lang="en-CA" sz="4800" b="1" dirty="0" err="1"/>
              <a:t>Laurer</a:t>
            </a:r>
            <a:r>
              <a:rPr lang="en-CA" sz="4800" b="1" dirty="0"/>
              <a:t> </a:t>
            </a:r>
            <a:r>
              <a:rPr lang="en-CA" sz="4800" b="1" dirty="0" err="1"/>
              <a:t>Kitigon</a:t>
            </a:r>
            <a:r>
              <a:rPr lang="en-CA" sz="4800" b="1" dirty="0"/>
              <a:t> from Cambridge Bay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Kim Canlas from Iqaluit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</a:t>
            </a:r>
            <a:r>
              <a:rPr lang="en-CA" sz="4800" b="1" dirty="0" err="1"/>
              <a:t>Kupaaq</a:t>
            </a:r>
            <a:r>
              <a:rPr lang="en-CA" sz="4800" b="1" dirty="0"/>
              <a:t> Kalluk from Resolute Bay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Nathalie Lexus Dion from Rankin Inlet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Samuel Kalluk from Resolute Bay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Sandy Temela from Kimmirut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 Suki </a:t>
            </a:r>
            <a:r>
              <a:rPr lang="en-CA" sz="4800" b="1" dirty="0" err="1"/>
              <a:t>Hogaluk</a:t>
            </a:r>
            <a:r>
              <a:rPr lang="en-CA" sz="4800" b="1" dirty="0"/>
              <a:t> from Cambridge Bay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Tanner Kalluk from Resolute Bay </a:t>
            </a:r>
          </a:p>
          <a:p>
            <a:pPr marL="914400" indent="-914400">
              <a:buFont typeface="+mj-lt"/>
              <a:buAutoNum type="arabicPeriod"/>
            </a:pPr>
            <a:r>
              <a:rPr lang="en-CA" sz="4800" b="1" dirty="0"/>
              <a:t>Tia Kilabuk from Iqaluit</a:t>
            </a:r>
            <a:endParaRPr lang="en-CA" sz="4800" b="1" dirty="0">
              <a:highlight>
                <a:srgbClr val="FAFAF8"/>
              </a:highlight>
              <a:latin typeface="Lato" panose="020F0502020204030203" pitchFamily="34" charset="0"/>
            </a:endParaRPr>
          </a:p>
          <a:p>
            <a:pPr marL="0" indent="0">
              <a:buNone/>
            </a:pPr>
            <a:endParaRPr lang="en-CA" sz="1900" b="0" i="0" dirty="0"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pic>
        <p:nvPicPr>
          <p:cNvPr id="7" name="Picture 2" descr="Home page">
            <a:extLst>
              <a:ext uri="{FF2B5EF4-FFF2-40B4-BE49-F238E27FC236}">
                <a16:creationId xmlns:a16="http://schemas.microsoft.com/office/drawing/2014/main" id="{DBC6B023-432A-DB65-492F-585443AE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5" y="607933"/>
            <a:ext cx="4609957" cy="11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1125426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C755C-610A-D06A-CBA6-A2FA5BB8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230" y="708121"/>
            <a:ext cx="7208958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General grant </a:t>
            </a:r>
            <a:endParaRPr lang="en-CA" sz="2400" b="1" dirty="0">
              <a:solidFill>
                <a:srgbClr val="0070C0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3C42-2610-2AA4-9476-4917B707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39" y="1963186"/>
            <a:ext cx="10363633" cy="467510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/>
              <a:t>The Foundation has funding available under its general grant, where projects that fall within the Foundation’s mandate can apply for financial support. </a:t>
            </a:r>
          </a:p>
          <a:p>
            <a:pPr marL="0" indent="0">
              <a:buNone/>
            </a:pPr>
            <a:r>
              <a:rPr lang="en-US" sz="2800" dirty="0"/>
              <a:t>This year, a </a:t>
            </a:r>
            <a:r>
              <a:rPr lang="en-US" sz="2800" dirty="0">
                <a:solidFill>
                  <a:srgbClr val="0070C0"/>
                </a:solidFill>
              </a:rPr>
              <a:t>$10,000 grant </a:t>
            </a:r>
            <a:r>
              <a:rPr lang="en-US" sz="2800" dirty="0"/>
              <a:t>was awarded to assist with the costs of running a successful </a:t>
            </a:r>
            <a:r>
              <a:rPr lang="en-US" sz="2800" dirty="0">
                <a:solidFill>
                  <a:srgbClr val="0070C0"/>
                </a:solidFill>
              </a:rPr>
              <a:t>Intensive Trial Advocacy Program held in Iqaluit in September.</a:t>
            </a:r>
            <a:endParaRPr lang="en-CA" sz="2800" b="0" i="0" dirty="0">
              <a:solidFill>
                <a:srgbClr val="0070C0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pic>
        <p:nvPicPr>
          <p:cNvPr id="7" name="Picture 2" descr="Home page">
            <a:extLst>
              <a:ext uri="{FF2B5EF4-FFF2-40B4-BE49-F238E27FC236}">
                <a16:creationId xmlns:a16="http://schemas.microsoft.com/office/drawing/2014/main" id="{DBC6B023-432A-DB65-492F-585443AE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085" y="641284"/>
            <a:ext cx="4828186" cy="11892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486642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C755C-610A-D06A-CBA6-A2FA5BB8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04230" y="708121"/>
            <a:ext cx="7208958" cy="10138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Lucien </a:t>
            </a:r>
            <a:r>
              <a:rPr lang="en-US" sz="24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ukaliannuk</a:t>
            </a:r>
            <a:r>
              <a:rPr lang="en-US" sz="24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award for law or law-related</a:t>
            </a:r>
            <a:endParaRPr lang="en-CA" sz="2400" b="1" dirty="0">
              <a:solidFill>
                <a:srgbClr val="0070C0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3C42-2610-2AA4-9476-4917B707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39" y="1963186"/>
            <a:ext cx="10363633" cy="4675103"/>
          </a:xfrm>
        </p:spPr>
        <p:txBody>
          <a:bodyPr>
            <a:normAutofit/>
          </a:bodyPr>
          <a:lstStyle/>
          <a:p>
            <a:r>
              <a:rPr lang="en-CA" sz="3200" b="1" i="0" dirty="0">
                <a:solidFill>
                  <a:srgbClr val="777777"/>
                </a:solidFill>
                <a:effectLst/>
                <a:highlight>
                  <a:srgbClr val="F8F8F8"/>
                </a:highlight>
                <a:latin typeface="Source Sans Pro" panose="020B0503030403020204" pitchFamily="34" charset="0"/>
              </a:rPr>
              <a:t>Stephanie Tagalik Eccles, </a:t>
            </a:r>
            <a:r>
              <a:rPr lang="en-CA" sz="3200" b="0" i="0" dirty="0">
                <a:solidFill>
                  <a:srgbClr val="777777"/>
                </a:solidFill>
                <a:effectLst/>
                <a:highlight>
                  <a:srgbClr val="F8F8F8"/>
                </a:highlight>
                <a:latin typeface="Source Sans Pro" panose="020B0503030403020204" pitchFamily="34" charset="0"/>
              </a:rPr>
              <a:t>Bar Admission Program</a:t>
            </a:r>
            <a:endParaRPr lang="en-CA" sz="3200" b="0" i="0" dirty="0">
              <a:solidFill>
                <a:srgbClr val="0070C0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pic>
        <p:nvPicPr>
          <p:cNvPr id="7" name="Picture 2" descr="Home page">
            <a:extLst>
              <a:ext uri="{FF2B5EF4-FFF2-40B4-BE49-F238E27FC236}">
                <a16:creationId xmlns:a16="http://schemas.microsoft.com/office/drawing/2014/main" id="{DBC6B023-432A-DB65-492F-585443AE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5" y="607933"/>
            <a:ext cx="4609957" cy="11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7615693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E97FF61E-4BA9-4C8B-AD03-05E9B2A40A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548640"/>
            <a:ext cx="12192000" cy="630936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F166425F-5B9E-47A4-9DDB-F86B87375E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1830" y="614407"/>
            <a:ext cx="7507794" cy="1189298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8C755C-610A-D06A-CBA6-A2FA5BB8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97227" y="614407"/>
            <a:ext cx="7208958" cy="1013800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2400" b="1" dirty="0">
                <a:solidFill>
                  <a:srgbClr val="00B0F0"/>
                </a:solidFill>
              </a:rPr>
              <a:t>SUMMARY OF 2023 DISBURSEMENTS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3C42-2610-2AA4-9476-4917B707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0339" y="1963186"/>
            <a:ext cx="10363633" cy="4675103"/>
          </a:xfrm>
        </p:spPr>
        <p:txBody>
          <a:bodyPr>
            <a:normAutofit/>
          </a:bodyPr>
          <a:lstStyle/>
          <a:p>
            <a:r>
              <a:rPr lang="en-US" sz="2800" dirty="0"/>
              <a:t>General Grant $10,000 </a:t>
            </a:r>
          </a:p>
          <a:p>
            <a:r>
              <a:rPr lang="en-US" sz="2800" dirty="0"/>
              <a:t>Lucien </a:t>
            </a:r>
            <a:r>
              <a:rPr lang="en-US" sz="2800" dirty="0" err="1"/>
              <a:t>Ukaliannuk</a:t>
            </a:r>
            <a:r>
              <a:rPr lang="en-US" sz="2800" dirty="0"/>
              <a:t> Awards $9,522 </a:t>
            </a:r>
          </a:p>
          <a:p>
            <a:r>
              <a:rPr lang="en-US" sz="2800" dirty="0" err="1"/>
              <a:t>Upinnaqtuq</a:t>
            </a:r>
            <a:r>
              <a:rPr lang="en-US" sz="2800" dirty="0"/>
              <a:t> Awards $2,000 </a:t>
            </a:r>
          </a:p>
          <a:p>
            <a:r>
              <a:rPr lang="en-US" sz="2800" dirty="0"/>
              <a:t>Administrative Costs $9,163 </a:t>
            </a:r>
          </a:p>
          <a:p>
            <a:r>
              <a:rPr lang="en-US" sz="2800" dirty="0"/>
              <a:t>Professional Fees $11,163 </a:t>
            </a:r>
          </a:p>
          <a:p>
            <a:pPr marL="0" indent="0">
              <a:buNone/>
            </a:pPr>
            <a:r>
              <a:rPr lang="en-US" sz="2800" b="1" dirty="0"/>
              <a:t>TOTAL $41,848 </a:t>
            </a:r>
            <a:endParaRPr lang="en-CA" sz="2800" b="1" i="0" dirty="0">
              <a:solidFill>
                <a:srgbClr val="0070C0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pic>
        <p:nvPicPr>
          <p:cNvPr id="7" name="Picture 2" descr="Home page">
            <a:extLst>
              <a:ext uri="{FF2B5EF4-FFF2-40B4-BE49-F238E27FC236}">
                <a16:creationId xmlns:a16="http://schemas.microsoft.com/office/drawing/2014/main" id="{DBC6B023-432A-DB65-492F-585443AE7B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815" y="607933"/>
            <a:ext cx="4609957" cy="11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441920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E1AD4A-56D6-D3DC-8551-4082CAAF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712571" y="3568262"/>
            <a:ext cx="10993549" cy="1970690"/>
          </a:xfrm>
        </p:spPr>
        <p:txBody>
          <a:bodyPr>
            <a:normAutofit fontScale="90000"/>
          </a:bodyPr>
          <a:lstStyle/>
          <a:p>
            <a:pPr algn="ctr"/>
            <a:br>
              <a:rPr lang="en-CA" sz="4000" dirty="0">
                <a:solidFill>
                  <a:schemeClr val="bg1">
                    <a:lumMod val="75000"/>
                  </a:schemeClr>
                </a:solidFill>
              </a:rPr>
            </a:br>
            <a:br>
              <a:rPr lang="en-CA" sz="4000" dirty="0">
                <a:solidFill>
                  <a:schemeClr val="bg1">
                    <a:lumMod val="75000"/>
                  </a:schemeClr>
                </a:solidFill>
              </a:rPr>
            </a:br>
            <a:r>
              <a:rPr lang="en-CA" dirty="0">
                <a:solidFill>
                  <a:srgbClr val="00B0F0"/>
                </a:solidFill>
              </a:rPr>
              <a:t>Questions? </a:t>
            </a:r>
            <a:br>
              <a:rPr lang="en-CA" dirty="0">
                <a:solidFill>
                  <a:srgbClr val="00B0F0"/>
                </a:solidFill>
              </a:rPr>
            </a:br>
            <a:br>
              <a:rPr lang="en-CA" dirty="0">
                <a:solidFill>
                  <a:schemeClr val="accent1">
                    <a:lumMod val="60000"/>
                    <a:lumOff val="40000"/>
                  </a:schemeClr>
                </a:solidFill>
              </a:rPr>
            </a:br>
            <a:endParaRPr lang="en-CA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83006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1AD4A-56D6-D3DC-8551-4082CAAF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596855" y="1651888"/>
            <a:ext cx="6798608" cy="3165213"/>
          </a:xfrm>
        </p:spPr>
        <p:txBody>
          <a:bodyPr>
            <a:noAutofit/>
          </a:bodyPr>
          <a:lstStyle/>
          <a:p>
            <a:pPr algn="ctr">
              <a:lnSpc>
                <a:spcPct val="90000"/>
              </a:lnSpc>
            </a:pPr>
            <a:br>
              <a:rPr lang="en-CA" sz="2400" dirty="0">
                <a:solidFill>
                  <a:srgbClr val="FFFFFF"/>
                </a:solidFill>
              </a:rPr>
            </a:br>
            <a:endParaRPr lang="en-CA" sz="24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6C80D-913E-4CC8-CE57-F4FEA8B9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4" r="-2" b="-2"/>
          <a:stretch/>
        </p:blipFill>
        <p:spPr>
          <a:xfrm>
            <a:off x="931166" y="2335030"/>
            <a:ext cx="2716911" cy="2482071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8D23F-4AA6-527C-E6A8-4237CD67BF8F}"/>
              </a:ext>
            </a:extLst>
          </p:cNvPr>
          <p:cNvSpPr txBox="1"/>
          <p:nvPr/>
        </p:nvSpPr>
        <p:spPr>
          <a:xfrm>
            <a:off x="4353791" y="723899"/>
            <a:ext cx="7614942" cy="56323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indent="-457200">
              <a:buFont typeface="+mj-lt"/>
              <a:buAutoNum type="arabicPeriod"/>
            </a:pPr>
            <a:r>
              <a:rPr lang="en-CA" sz="2000" b="1" dirty="0">
                <a:solidFill>
                  <a:schemeClr val="bg1"/>
                </a:solidFill>
              </a:rPr>
              <a:t>Chairperson</a:t>
            </a:r>
            <a:endParaRPr lang="en-US" sz="20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0" indent="-457200">
              <a:buFont typeface="+mj-lt"/>
              <a:buAutoNum type="arabicPeriod"/>
            </a:pPr>
            <a:endParaRPr lang="en-CA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CA" sz="2000" b="1" dirty="0">
                <a:solidFill>
                  <a:schemeClr val="bg1"/>
                </a:solidFill>
              </a:rPr>
              <a:t>National Discipline Standards </a:t>
            </a:r>
          </a:p>
          <a:p>
            <a:pPr marL="457200" indent="-457200">
              <a:buFont typeface="+mj-lt"/>
              <a:buAutoNum type="arabicPeriod"/>
            </a:pPr>
            <a:endParaRPr lang="en-US" sz="2000" dirty="0">
              <a:solidFill>
                <a:schemeClr val="bg1"/>
              </a:solidFill>
            </a:endParaRPr>
          </a:p>
          <a:p>
            <a:pPr marL="457200" indent="-457200">
              <a:buFont typeface="+mj-lt"/>
              <a:buAutoNum type="arabicPeriod"/>
            </a:pPr>
            <a:r>
              <a:rPr lang="en-US" sz="2000" b="1" dirty="0">
                <a:solidFill>
                  <a:schemeClr val="bg1"/>
                </a:solidFill>
              </a:rPr>
              <a:t>Statistics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00B0F0"/>
                </a:solidFill>
              </a:rPr>
              <a:t>At January 1, 2023, four files from 2022 remained open: </a:t>
            </a:r>
          </a:p>
          <a:p>
            <a:r>
              <a:rPr lang="en-US" sz="2000" dirty="0">
                <a:solidFill>
                  <a:schemeClr val="bg1"/>
                </a:solidFill>
              </a:rPr>
              <a:t>▪ Two were disposed of in 2023; and </a:t>
            </a:r>
          </a:p>
          <a:p>
            <a:r>
              <a:rPr lang="en-US" sz="2000" dirty="0">
                <a:solidFill>
                  <a:schemeClr val="bg1"/>
                </a:solidFill>
              </a:rPr>
              <a:t>▪ Two remain open.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00B0F0"/>
                </a:solidFill>
              </a:rPr>
              <a:t>In 2023, six new complaints were filed in 2023: 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Two complaints have been disposed of without further action;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One complaint was closed as the complaint was withdrawn; and 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sz="2000" dirty="0">
                <a:solidFill>
                  <a:schemeClr val="bg1"/>
                </a:solidFill>
              </a:rPr>
              <a:t> All three remaining complaints are still ongoing. </a:t>
            </a:r>
          </a:p>
          <a:p>
            <a:endParaRPr lang="en-US" sz="2000" dirty="0">
              <a:solidFill>
                <a:schemeClr val="bg1"/>
              </a:solidFill>
            </a:endParaRPr>
          </a:p>
          <a:p>
            <a:r>
              <a:rPr lang="en-US" sz="2000" dirty="0">
                <a:solidFill>
                  <a:srgbClr val="00B0F0"/>
                </a:solidFill>
              </a:rPr>
              <a:t>New complaints filed in 2024 will be reported at next year’s AGM. </a:t>
            </a:r>
            <a:endParaRPr lang="en-US" sz="2000" dirty="0">
              <a:solidFill>
                <a:srgbClr val="00B0F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US" sz="20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4.  </a:t>
            </a:r>
            <a:r>
              <a:rPr lang="en-US" sz="20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</a:t>
            </a:r>
            <a:r>
              <a:rPr lang="en-US" sz="2000" b="1" dirty="0">
                <a:solidFill>
                  <a:schemeClr val="bg1"/>
                </a:solidFill>
              </a:rPr>
              <a:t>verhaul of the Legal Profession Act</a:t>
            </a:r>
            <a:endParaRPr lang="en-CA" sz="20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3212EFB-09BC-B9CF-31EE-9FDC80AC3C1F}"/>
              </a:ext>
            </a:extLst>
          </p:cNvPr>
          <p:cNvSpPr txBox="1"/>
          <p:nvPr/>
        </p:nvSpPr>
        <p:spPr>
          <a:xfrm>
            <a:off x="-596340" y="4875625"/>
            <a:ext cx="519319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Discipline Committee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4546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10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1000" fill="hold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7" fill="hold">
                      <p:stCondLst>
                        <p:cond delay="indefinite"/>
                      </p:stCondLst>
                      <p:childTnLst>
                        <p:par>
                          <p:cTn id="88" fill="hold">
                            <p:stCondLst>
                              <p:cond delay="0"/>
                            </p:stCondLst>
                            <p:childTnLst>
                              <p:par>
                                <p:cTn id="8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0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0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0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0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1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1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1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11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1AD4A-56D6-D3DC-8551-4082CAAF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110125" y="2946451"/>
            <a:ext cx="7635341" cy="3165213"/>
          </a:xfrm>
        </p:spPr>
        <p:txBody>
          <a:bodyPr>
            <a:noAutofit/>
          </a:bodyPr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8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THE statistics are compiled annually on March 31 to include the outcomes of the annual  membership renewals (resignations, suspensions, change of status, etc.).</a:t>
            </a: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r>
              <a:rPr lang="en-US" sz="1600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-  </a:t>
            </a:r>
            <a:r>
              <a:rPr lang="en-US" sz="1600" dirty="0">
                <a:solidFill>
                  <a:srgbClr val="FFFFFF"/>
                </a:solidFill>
              </a:rPr>
              <a:t>On March 31, 2024, </a:t>
            </a:r>
            <a:r>
              <a:rPr lang="en-US" sz="1600" dirty="0">
                <a:solidFill>
                  <a:srgbClr val="00B0F0"/>
                </a:solidFill>
              </a:rPr>
              <a:t>MAC had considered 45 regular applications for membership including 22 combined </a:t>
            </a:r>
            <a:r>
              <a:rPr lang="en-US" sz="1600" dirty="0">
                <a:solidFill>
                  <a:srgbClr val="FFFFFF"/>
                </a:solidFill>
              </a:rPr>
              <a:t>regular/Restricted Appearance Certificate (RAC) applications. </a:t>
            </a: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  <a:latin typeface="+mn-lt"/>
              </a:rPr>
            </a:br>
            <a:r>
              <a:rPr lang="en-US" sz="1800" dirty="0">
                <a:solidFill>
                  <a:srgbClr val="FFFFFF"/>
                </a:solidFill>
                <a:latin typeface="+mn-lt"/>
              </a:rPr>
              <a:t>-  The </a:t>
            </a:r>
            <a:r>
              <a:rPr lang="en-US" sz="1800" dirty="0">
                <a:solidFill>
                  <a:srgbClr val="00B0F0"/>
                </a:solidFill>
                <a:latin typeface="+mn-lt"/>
              </a:rPr>
              <a:t>regular membership application numbers decreased by 15% 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in comparison to last year’s numbers. </a:t>
            </a:r>
            <a:br>
              <a:rPr lang="en-US" sz="1800" dirty="0">
                <a:solidFill>
                  <a:srgbClr val="FFFFFF"/>
                </a:solidFill>
                <a:latin typeface="+mn-lt"/>
              </a:rPr>
            </a:br>
            <a:br>
              <a:rPr lang="en-US" sz="1800" dirty="0">
                <a:solidFill>
                  <a:srgbClr val="FFFFFF"/>
                </a:solidFill>
                <a:latin typeface="+mn-lt"/>
              </a:rPr>
            </a:br>
            <a:br>
              <a:rPr lang="en-US" sz="1800" dirty="0">
                <a:solidFill>
                  <a:srgbClr val="FFFFFF"/>
                </a:solidFill>
                <a:latin typeface="+mn-lt"/>
              </a:rPr>
            </a:br>
            <a:r>
              <a:rPr lang="en-US" sz="1800" dirty="0">
                <a:solidFill>
                  <a:srgbClr val="FFFFFF"/>
                </a:solidFill>
                <a:latin typeface="+mn-lt"/>
              </a:rPr>
              <a:t>-  In 2023, </a:t>
            </a:r>
            <a:r>
              <a:rPr lang="en-US" sz="1800" dirty="0">
                <a:solidFill>
                  <a:srgbClr val="00B0F0"/>
                </a:solidFill>
                <a:latin typeface="+mn-lt"/>
              </a:rPr>
              <a:t>MAC did not receive any NEW student-at-law application </a:t>
            </a:r>
            <a:r>
              <a:rPr lang="en-US" sz="1800" dirty="0">
                <a:solidFill>
                  <a:srgbClr val="FFFFFF"/>
                </a:solidFill>
                <a:latin typeface="+mn-lt"/>
              </a:rPr>
              <a:t>although the LSN continued to receive regular inquiries from individuals who have completed either their entire or portions of articles elsewhere.</a:t>
            </a:r>
            <a:br>
              <a:rPr lang="en-US" sz="1800" dirty="0">
                <a:solidFill>
                  <a:srgbClr val="FFFFFF"/>
                </a:solidFill>
                <a:latin typeface="+mn-lt"/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</a:rPr>
            </a:br>
            <a:endParaRPr lang="en-CA" sz="1600" dirty="0">
              <a:solidFill>
                <a:srgbClr val="FFFFFF"/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6C80D-913E-4CC8-CE57-F4FEA8B9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4" r="-2" b="-2"/>
          <a:stretch/>
        </p:blipFill>
        <p:spPr>
          <a:xfrm>
            <a:off x="949187" y="2039728"/>
            <a:ext cx="2400716" cy="2193207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4A8D23F-4AA6-527C-E6A8-4237CD67BF8F}"/>
              </a:ext>
            </a:extLst>
          </p:cNvPr>
          <p:cNvSpPr txBox="1"/>
          <p:nvPr/>
        </p:nvSpPr>
        <p:spPr>
          <a:xfrm>
            <a:off x="-526931" y="4911335"/>
            <a:ext cx="5193195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Membership &amp; Admissions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0541F9-7B9C-6F2F-652D-03B2D5AB8377}"/>
              </a:ext>
            </a:extLst>
          </p:cNvPr>
          <p:cNvSpPr txBox="1"/>
          <p:nvPr/>
        </p:nvSpPr>
        <p:spPr>
          <a:xfrm>
            <a:off x="4402714" y="802131"/>
            <a:ext cx="620856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CA" sz="2400" b="1" dirty="0">
                <a:solidFill>
                  <a:schemeClr val="bg1"/>
                </a:solidFill>
              </a:rPr>
              <a:t>A. STATISTICS</a:t>
            </a:r>
            <a:endParaRPr lang="en-US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022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1AD4A-56D6-D3DC-8551-4082CAAF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56090" y="3419858"/>
            <a:ext cx="7080138" cy="2773762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sz="1400" dirty="0">
                <a:solidFill>
                  <a:srgbClr val="FFFFFF"/>
                </a:solidFill>
              </a:rPr>
              <a:t> </a:t>
            </a:r>
            <a:br>
              <a:rPr lang="en-CA" sz="1400" dirty="0">
                <a:solidFill>
                  <a:srgbClr val="FFFFFF"/>
                </a:solidFill>
              </a:rPr>
            </a:br>
            <a:br>
              <a:rPr lang="en-CA" sz="1400" dirty="0">
                <a:solidFill>
                  <a:srgbClr val="FFFFFF"/>
                </a:solidFill>
              </a:rPr>
            </a:br>
            <a:br>
              <a:rPr lang="en-CA" sz="2000" dirty="0">
                <a:solidFill>
                  <a:srgbClr val="FFFFFF"/>
                </a:solidFill>
              </a:rPr>
            </a:br>
            <a:br>
              <a:rPr lang="en-CA" sz="2000" dirty="0">
                <a:solidFill>
                  <a:srgbClr val="FFFFFF"/>
                </a:solidFill>
              </a:rPr>
            </a:br>
            <a:br>
              <a:rPr lang="en-CA" sz="2000" dirty="0">
                <a:solidFill>
                  <a:srgbClr val="FFFFFF"/>
                </a:solidFill>
              </a:rPr>
            </a:br>
            <a:br>
              <a:rPr lang="en-CA" sz="2000" dirty="0">
                <a:solidFill>
                  <a:srgbClr val="FFFFFF"/>
                </a:solidFill>
              </a:rPr>
            </a:br>
            <a:br>
              <a:rPr lang="en-CA" sz="2000" dirty="0">
                <a:solidFill>
                  <a:srgbClr val="FFFFFF"/>
                </a:solidFill>
              </a:rPr>
            </a:br>
            <a:br>
              <a:rPr lang="en-CA" sz="2000" dirty="0">
                <a:solidFill>
                  <a:srgbClr val="FFFFFF"/>
                </a:solidFill>
              </a:rPr>
            </a:br>
            <a:br>
              <a:rPr lang="en-CA" sz="2000" dirty="0">
                <a:solidFill>
                  <a:srgbClr val="FFFFFF"/>
                </a:solidFill>
              </a:rPr>
            </a:br>
            <a:r>
              <a:rPr lang="en-US" sz="2000" dirty="0">
                <a:solidFill>
                  <a:srgbClr val="FFFFFF"/>
                </a:solidFill>
                <a:latin typeface="+mn-lt"/>
              </a:rPr>
              <a:t>As of March 31, 2024, there 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were 70 active resident members</a:t>
            </a:r>
            <a:r>
              <a:rPr lang="en-US" sz="2000" b="1" dirty="0">
                <a:solidFill>
                  <a:srgbClr val="FFFFFF"/>
                </a:solidFill>
                <a:latin typeface="+mn-lt"/>
              </a:rPr>
              <a:t>, 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including a </a:t>
            </a:r>
            <a:r>
              <a:rPr lang="en-US" sz="2000" dirty="0">
                <a:solidFill>
                  <a:schemeClr val="bg1">
                    <a:lumMod val="75000"/>
                  </a:schemeClr>
                </a:solidFill>
                <a:latin typeface="+mn-lt"/>
              </a:rPr>
              <a:t>number of lawyers from the Nunavut Law Program. </a:t>
            </a: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r>
              <a:rPr lang="en-US" sz="2000" dirty="0">
                <a:solidFill>
                  <a:srgbClr val="FFFFFF"/>
                </a:solidFill>
                <a:latin typeface="+mn-lt"/>
              </a:rPr>
              <a:t>The </a:t>
            </a:r>
            <a:r>
              <a:rPr lang="en-US" sz="2000" b="1" dirty="0">
                <a:solidFill>
                  <a:srgbClr val="00B0F0"/>
                </a:solidFill>
                <a:latin typeface="+mn-lt"/>
              </a:rPr>
              <a:t>average resident bar in the last ten years has been 76 members</a:t>
            </a:r>
            <a:r>
              <a:rPr lang="en-US" sz="2000" b="1" dirty="0">
                <a:solidFill>
                  <a:srgbClr val="FFFFFF"/>
                </a:solidFill>
                <a:latin typeface="+mn-lt"/>
              </a:rPr>
              <a:t>.</a:t>
            </a:r>
            <a:br>
              <a:rPr lang="en-US" sz="2000" b="1" dirty="0">
                <a:solidFill>
                  <a:srgbClr val="FFFFFF"/>
                </a:solidFill>
                <a:latin typeface="+mn-lt"/>
              </a:rPr>
            </a:b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r>
              <a:rPr lang="en-US" sz="2000" dirty="0">
                <a:solidFill>
                  <a:srgbClr val="FFFFFF"/>
                </a:solidFill>
                <a:latin typeface="+mn-lt"/>
              </a:rPr>
              <a:t>In comparison to the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non-resident bar: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</a:t>
            </a: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r>
              <a:rPr lang="en-US" sz="2000" dirty="0">
                <a:solidFill>
                  <a:srgbClr val="FFFFFF"/>
                </a:solidFill>
                <a:latin typeface="+mn-lt"/>
              </a:rPr>
              <a:t>    - 2014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192 active non-resident members.</a:t>
            </a:r>
            <a:r>
              <a:rPr lang="en-US" sz="2000" dirty="0">
                <a:solidFill>
                  <a:srgbClr val="FFFFFF"/>
                </a:solidFill>
                <a:latin typeface="+mn-lt"/>
              </a:rPr>
              <a:t> </a:t>
            </a: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br>
              <a:rPr lang="en-US" sz="2000" dirty="0">
                <a:solidFill>
                  <a:srgbClr val="FFFFFF"/>
                </a:solidFill>
                <a:latin typeface="+mn-lt"/>
              </a:rPr>
            </a:br>
            <a:r>
              <a:rPr lang="en-US" sz="2000" dirty="0">
                <a:solidFill>
                  <a:srgbClr val="FFFFFF"/>
                </a:solidFill>
                <a:latin typeface="+mn-lt"/>
              </a:rPr>
              <a:t>    -  2024  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  <a:latin typeface="+mn-lt"/>
              </a:rPr>
              <a:t>263 active non- R</a:t>
            </a:r>
            <a:r>
              <a:rPr lang="en-US" sz="2000" b="1" dirty="0">
                <a:solidFill>
                  <a:schemeClr val="accent1">
                    <a:lumMod val="20000"/>
                    <a:lumOff val="80000"/>
                  </a:schemeClr>
                </a:solidFill>
              </a:rPr>
              <a:t>esident lawyers</a:t>
            </a:r>
            <a:r>
              <a:rPr lang="en-US" sz="2000" dirty="0">
                <a:solidFill>
                  <a:srgbClr val="FFFFFF"/>
                </a:solidFill>
              </a:rPr>
              <a:t>. </a:t>
            </a: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dirty="0">
                <a:solidFill>
                  <a:srgbClr val="FFFFFF"/>
                </a:solidFill>
              </a:rPr>
            </a:br>
            <a:br>
              <a:rPr lang="en-US" sz="2000" b="1" dirty="0">
                <a:solidFill>
                  <a:srgbClr val="FFFFFF"/>
                </a:solidFill>
              </a:rPr>
            </a:br>
            <a:r>
              <a:rPr lang="en-US" sz="2000" b="1" dirty="0">
                <a:solidFill>
                  <a:srgbClr val="FFFFFF"/>
                </a:solidFill>
              </a:rPr>
              <a:t> </a:t>
            </a:r>
            <a:r>
              <a:rPr lang="en-US" sz="2200" b="1" dirty="0">
                <a:solidFill>
                  <a:srgbClr val="FFFFFF"/>
                </a:solidFill>
              </a:rPr>
              <a:t>AN increase of roughly 37% from 2014.</a:t>
            </a:r>
            <a:br>
              <a:rPr lang="en-US" sz="1600" dirty="0">
                <a:solidFill>
                  <a:srgbClr val="FFFFFF"/>
                </a:solidFill>
              </a:rPr>
            </a:br>
            <a:br>
              <a:rPr lang="en-US" sz="1600" dirty="0">
                <a:solidFill>
                  <a:srgbClr val="FFFFFF"/>
                </a:solidFill>
                <a:latin typeface="+mn-lt"/>
              </a:rPr>
            </a:br>
            <a:endParaRPr lang="en-CA" sz="1600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6C80D-913E-4CC8-CE57-F4FEA8B9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4" r="-2" b="-2"/>
          <a:stretch/>
        </p:blipFill>
        <p:spPr>
          <a:xfrm>
            <a:off x="1043049" y="1977222"/>
            <a:ext cx="2475819" cy="2261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ECC7DE-813D-4904-79BB-5002A861957D}"/>
              </a:ext>
            </a:extLst>
          </p:cNvPr>
          <p:cNvSpPr txBox="1"/>
          <p:nvPr/>
        </p:nvSpPr>
        <p:spPr>
          <a:xfrm>
            <a:off x="-924159" y="4797401"/>
            <a:ext cx="60951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bership &amp; Admissions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17442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1AD4A-56D6-D3DC-8551-4082CAAF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370567" y="1642126"/>
            <a:ext cx="7498616" cy="41144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CA" sz="1400" dirty="0">
                <a:solidFill>
                  <a:srgbClr val="FFFFFF"/>
                </a:solidFill>
              </a:rPr>
              <a:t> </a:t>
            </a:r>
            <a:br>
              <a:rPr lang="en-CA" sz="1400" dirty="0">
                <a:solidFill>
                  <a:srgbClr val="FFFFFF"/>
                </a:solidFill>
              </a:rPr>
            </a:br>
            <a:br>
              <a:rPr lang="en-CA" sz="2400" dirty="0">
                <a:solidFill>
                  <a:srgbClr val="FFFFFF"/>
                </a:solidFill>
              </a:rPr>
            </a:br>
            <a:br>
              <a:rPr lang="en-CA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-  March 31, 2024: </a:t>
            </a:r>
            <a:r>
              <a:rPr lang="en-US" sz="2400" dirty="0">
                <a:solidFill>
                  <a:srgbClr val="00B0F0"/>
                </a:solidFill>
                <a:latin typeface="+mn-lt"/>
              </a:rPr>
              <a:t>95 lawyers were practicing under a RAC 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(both new and renewed). </a:t>
            </a: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- March 31, 2023:  </a:t>
            </a:r>
            <a:r>
              <a:rPr lang="en-US" sz="2400" dirty="0">
                <a:solidFill>
                  <a:srgbClr val="00B0F0"/>
                </a:solidFill>
                <a:latin typeface="+mn-lt"/>
              </a:rPr>
              <a:t>79 RACs 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had been issued.</a:t>
            </a: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 </a:t>
            </a:r>
            <a:r>
              <a:rPr lang="en-US" sz="2400" dirty="0">
                <a:solidFill>
                  <a:srgbClr val="00B0F0"/>
                </a:solidFill>
                <a:latin typeface="+mn-lt"/>
              </a:rPr>
              <a:t> </a:t>
            </a:r>
            <a:br>
              <a:rPr lang="en-US" sz="2400" dirty="0">
                <a:solidFill>
                  <a:srgbClr val="00B0F0"/>
                </a:solidFill>
                <a:latin typeface="+mn-lt"/>
              </a:rPr>
            </a:br>
            <a:r>
              <a:rPr lang="en-US" sz="2400" dirty="0">
                <a:solidFill>
                  <a:srgbClr val="00B0F0"/>
                </a:solidFill>
                <a:latin typeface="+mn-lt"/>
              </a:rPr>
              <a:t>-  </a:t>
            </a:r>
            <a:r>
              <a:rPr lang="en-US" sz="2400" dirty="0">
                <a:solidFill>
                  <a:schemeClr val="bg1"/>
                </a:solidFill>
                <a:latin typeface="+mn-lt"/>
              </a:rPr>
              <a:t>increase of 20.3%. 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</a:rPr>
              <a:t>It is important to note that </a:t>
            </a:r>
            <a:r>
              <a:rPr lang="en-US" sz="2400" b="1" dirty="0">
                <a:solidFill>
                  <a:schemeClr val="bg1">
                    <a:lumMod val="65000"/>
                  </a:schemeClr>
                </a:solidFill>
                <a:latin typeface="+mn-lt"/>
              </a:rPr>
              <a:t>of the 95 RACs, 28 applicants ultimately got called to the Nunavut bar </a:t>
            </a:r>
            <a:r>
              <a:rPr lang="en-US" sz="2400" dirty="0">
                <a:solidFill>
                  <a:srgbClr val="FFFFFF"/>
                </a:solidFill>
                <a:latin typeface="+mn-lt"/>
              </a:rPr>
              <a:t>after submitting a combined RAC/ regular membership application.</a:t>
            </a:r>
            <a:br>
              <a:rPr lang="en-CA" sz="2400" dirty="0">
                <a:solidFill>
                  <a:srgbClr val="FFFFFF"/>
                </a:solidFill>
                <a:latin typeface="+mn-lt"/>
              </a:rPr>
            </a:br>
            <a:endParaRPr lang="en-CA" sz="2400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6C80D-913E-4CC8-CE57-F4FEA8B9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4" r="-2" b="-2"/>
          <a:stretch/>
        </p:blipFill>
        <p:spPr>
          <a:xfrm>
            <a:off x="1043049" y="1977222"/>
            <a:ext cx="2475819" cy="2261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ECC7DE-813D-4904-79BB-5002A861957D}"/>
              </a:ext>
            </a:extLst>
          </p:cNvPr>
          <p:cNvSpPr txBox="1"/>
          <p:nvPr/>
        </p:nvSpPr>
        <p:spPr>
          <a:xfrm>
            <a:off x="-851699" y="4763690"/>
            <a:ext cx="60951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bership &amp; Admissions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048145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1AD4A-56D6-D3DC-8551-4082CAAF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64085" y="2876244"/>
            <a:ext cx="7498616" cy="4114438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br>
              <a:rPr lang="en-US" sz="2400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(I) </a:t>
            </a:r>
            <a:r>
              <a:rPr lang="en-US" sz="2400" dirty="0">
                <a:solidFill>
                  <a:srgbClr val="00B0F0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Streamlining the Application Process</a:t>
            </a:r>
            <a:br>
              <a:rPr lang="en-US" sz="2400" dirty="0">
                <a:solidFill>
                  <a:srgbClr val="00B0F0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400" dirty="0">
                <a:solidFill>
                  <a:srgbClr val="00B0F0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(ii) </a:t>
            </a:r>
            <a:r>
              <a:rPr lang="en-US" sz="2400" dirty="0">
                <a:solidFill>
                  <a:srgbClr val="00B0F0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Formalizing and Clarifying Aspects of the Application Process</a:t>
            </a:r>
            <a:br>
              <a:rPr lang="en-US" sz="2400" dirty="0">
                <a:solidFill>
                  <a:srgbClr val="00B0F0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400" dirty="0">
                <a:solidFill>
                  <a:srgbClr val="00B0F0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- </a:t>
            </a:r>
            <a:r>
              <a:rPr lang="en-US" sz="2400" dirty="0">
                <a:solidFill>
                  <a:srgbClr val="00B0F0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Assurance and Authorization Form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-   Letter of good character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-   Listing of NCA Certification in the Law Degree Section of the Application Form</a:t>
            </a:r>
            <a:br>
              <a:rPr lang="en-US" sz="2400" dirty="0">
                <a:solidFill>
                  <a:schemeClr val="bg1">
                    <a:lumMod val="65000"/>
                  </a:schemeClr>
                </a:solidFill>
                <a:latin typeface="+mn-lt"/>
              </a:rPr>
            </a:br>
            <a:br>
              <a:rPr lang="en-CA" sz="2400" dirty="0">
                <a:solidFill>
                  <a:schemeClr val="bg1">
                    <a:lumMod val="65000"/>
                  </a:schemeClr>
                </a:solidFill>
              </a:rPr>
            </a:br>
            <a:br>
              <a:rPr lang="en-CA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endParaRPr lang="en-CA" sz="2400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6C80D-913E-4CC8-CE57-F4FEA8B9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4" r="-2" b="-2"/>
          <a:stretch/>
        </p:blipFill>
        <p:spPr>
          <a:xfrm>
            <a:off x="1043049" y="1977222"/>
            <a:ext cx="2475819" cy="2261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ECC7DE-813D-4904-79BB-5002A861957D}"/>
              </a:ext>
            </a:extLst>
          </p:cNvPr>
          <p:cNvSpPr txBox="1"/>
          <p:nvPr/>
        </p:nvSpPr>
        <p:spPr>
          <a:xfrm>
            <a:off x="-851699" y="4763690"/>
            <a:ext cx="6095170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Mem</a:t>
            </a:r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bership &amp; Admissions</a:t>
            </a:r>
          </a:p>
          <a:p>
            <a:pPr algn="ctr"/>
            <a:r>
              <a:rPr lang="en-US" sz="24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endParaRPr lang="en-CA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4AA2D-E956-F431-E193-9C81F9056882}"/>
              </a:ext>
            </a:extLst>
          </p:cNvPr>
          <p:cNvSpPr txBox="1"/>
          <p:nvPr/>
        </p:nvSpPr>
        <p:spPr>
          <a:xfrm>
            <a:off x="4464085" y="856581"/>
            <a:ext cx="6520294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B. Other Activities and Projects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1357017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6" name="Rectangle 25">
            <a:extLst>
              <a:ext uri="{FF2B5EF4-FFF2-40B4-BE49-F238E27FC236}">
                <a16:creationId xmlns:a16="http://schemas.microsoft.com/office/drawing/2014/main" id="{5CC2B463-6BD5-411E-A3CA-67A9FE00313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38175"/>
            <a:ext cx="12191999" cy="621982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E83E6F24-3E64-4893-9F13-7BEE01C841E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246851" y="723899"/>
            <a:ext cx="7498616" cy="5666666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A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E1AD4A-56D6-D3DC-8551-4082CAAF36F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405894" y="3429000"/>
            <a:ext cx="7689124" cy="3726387"/>
          </a:xfrm>
        </p:spPr>
        <p:txBody>
          <a:bodyPr>
            <a:noAutofit/>
          </a:bodyPr>
          <a:lstStyle/>
          <a:p>
            <a:pPr>
              <a:lnSpc>
                <a:spcPct val="90000"/>
              </a:lnSpc>
            </a:pPr>
            <a:r>
              <a:rPr lang="en-US" sz="2400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  </a:t>
            </a:r>
            <a:br>
              <a:rPr lang="en-US" sz="2400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200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200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-  </a:t>
            </a: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Conflicts of Interest, Quorum and Voting for the Executive Committee: ongoing with the executive committee </a:t>
            </a:r>
            <a:b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-   Interest-bearing trust account and mandatory reporting to the LSN or to a member’s home jurisdiction  </a:t>
            </a:r>
            <a:b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-   LPA overhaul  and amendments to the rules</a:t>
            </a:r>
            <a:b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-   The Roll and the Record s. 34-37 of the Rules of the LSN; s. 14 of the LPA :  What is the Regulated baseline information for the online LSN membership directory. </a:t>
            </a:r>
            <a:br>
              <a:rPr lang="en-US" sz="22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US" sz="2000" dirty="0">
                <a:solidFill>
                  <a:schemeClr val="bg1">
                    <a:lumMod val="75000"/>
                  </a:schemeClr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</a:br>
            <a:br>
              <a:rPr lang="en-CA" sz="2400" dirty="0">
                <a:solidFill>
                  <a:srgbClr val="FFFFFF"/>
                </a:solidFill>
              </a:rPr>
            </a:br>
            <a:br>
              <a:rPr lang="en-US" sz="2400" dirty="0">
                <a:solidFill>
                  <a:srgbClr val="FFFFFF"/>
                </a:solidFill>
                <a:latin typeface="+mn-lt"/>
              </a:rPr>
            </a:br>
            <a:endParaRPr lang="en-CA" sz="2400" dirty="0">
              <a:solidFill>
                <a:srgbClr val="00B0F0"/>
              </a:solidFill>
              <a:latin typeface="+mn-lt"/>
              <a:cs typeface="Arial" panose="020B060402020202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156C80D-913E-4CC8-CE57-F4FEA8B9932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8314" r="-2" b="-2"/>
          <a:stretch/>
        </p:blipFill>
        <p:spPr>
          <a:xfrm>
            <a:off x="1043049" y="1977222"/>
            <a:ext cx="2475819" cy="226181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2ECC7DE-813D-4904-79BB-5002A861957D}"/>
              </a:ext>
            </a:extLst>
          </p:cNvPr>
          <p:cNvSpPr txBox="1"/>
          <p:nvPr/>
        </p:nvSpPr>
        <p:spPr>
          <a:xfrm>
            <a:off x="-1408166" y="4743891"/>
            <a:ext cx="6095170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Rules </a:t>
            </a:r>
          </a:p>
          <a:p>
            <a:pPr algn="ctr"/>
            <a:r>
              <a:rPr lang="en-US" sz="2800" b="1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Committee </a:t>
            </a:r>
            <a:endParaRPr lang="en-CA" sz="28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4F4AA2D-E956-F431-E193-9C81F9056882}"/>
              </a:ext>
            </a:extLst>
          </p:cNvPr>
          <p:cNvSpPr txBox="1"/>
          <p:nvPr/>
        </p:nvSpPr>
        <p:spPr>
          <a:xfrm>
            <a:off x="4464085" y="832114"/>
            <a:ext cx="369111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FFFFFF"/>
                </a:solidFill>
                <a:latin typeface="+mn-lt"/>
                <a:ea typeface="Calibri Light" panose="020F0302020204030204" pitchFamily="34" charset="0"/>
                <a:cs typeface="Calibri Light" panose="020F0302020204030204" pitchFamily="34" charset="0"/>
              </a:rPr>
              <a:t>General Update </a:t>
            </a:r>
            <a:endParaRPr lang="en-CA" sz="2800" dirty="0"/>
          </a:p>
        </p:txBody>
      </p:sp>
    </p:spTree>
    <p:extLst>
      <p:ext uri="{BB962C8B-B14F-4D97-AF65-F5344CB8AC3E}">
        <p14:creationId xmlns:p14="http://schemas.microsoft.com/office/powerpoint/2010/main" val="37252008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755C-610A-D06A-CBA6-A2FA5BB830F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Directors</a:t>
            </a:r>
            <a:br>
              <a:rPr lang="en-CA" sz="2800" dirty="0"/>
            </a:br>
            <a:endParaRPr lang="en-US" b="0" i="1" dirty="0">
              <a:solidFill>
                <a:schemeClr val="accent1">
                  <a:lumMod val="60000"/>
                  <a:lumOff val="40000"/>
                </a:schemeClr>
              </a:solidFill>
              <a:effectLst/>
              <a:highlight>
                <a:srgbClr val="FFFFFF"/>
              </a:highligh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" name="Content Placeholder 6">
            <a:extLst>
              <a:ext uri="{FF2B5EF4-FFF2-40B4-BE49-F238E27FC236}">
                <a16:creationId xmlns:a16="http://schemas.microsoft.com/office/drawing/2014/main" id="{F9081120-1D7D-2937-ABEF-D740AF2BE4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2403" y="1858203"/>
            <a:ext cx="10391608" cy="4788905"/>
          </a:xfrm>
          <a:prstGeom prst="rect">
            <a:avLst/>
          </a:prstGeom>
        </p:spPr>
      </p:pic>
      <p:pic>
        <p:nvPicPr>
          <p:cNvPr id="5" name="Picture 2" descr="Home page">
            <a:extLst>
              <a:ext uri="{FF2B5EF4-FFF2-40B4-BE49-F238E27FC236}">
                <a16:creationId xmlns:a16="http://schemas.microsoft.com/office/drawing/2014/main" id="{71355C83-89F7-855D-DF9E-26D2DDE451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14155" y="596908"/>
            <a:ext cx="4831735" cy="11901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626508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8C755C-610A-D06A-CBA6-A2FA5BB830F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>
            <a:normAutofit/>
          </a:bodyPr>
          <a:lstStyle/>
          <a:p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Cy-</a:t>
            </a:r>
            <a:r>
              <a:rPr lang="en-US" sz="2400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PrÈs</a:t>
            </a:r>
            <a:r>
              <a:rPr lang="en-US" sz="2400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Award </a:t>
            </a:r>
            <a:endParaRPr lang="en-CA" sz="2400" b="1" i="1" dirty="0">
              <a:solidFill>
                <a:srgbClr val="107CB6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F9E22090-20B0-4E64-847E-6DE402F705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46534" y="2180496"/>
            <a:ext cx="3703320" cy="4045683"/>
          </a:xfrm>
          <a:prstGeom prst="rect">
            <a:avLst/>
          </a:prstGeom>
          <a:solidFill>
            <a:schemeClr val="bg1"/>
          </a:solidFill>
          <a:ln w="38100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D9D3C42-2610-2AA4-9476-4917B70790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64054" y="2128723"/>
            <a:ext cx="7105481" cy="4045683"/>
          </a:xfrm>
        </p:spPr>
        <p:txBody>
          <a:bodyPr>
            <a:normAutofit/>
          </a:bodyPr>
          <a:lstStyle/>
          <a:p>
            <a:pPr algn="l"/>
            <a:r>
              <a:rPr lang="en-US" sz="2000" dirty="0"/>
              <a:t>In the fall of 2023, the </a:t>
            </a:r>
            <a:r>
              <a:rPr lang="en-US" sz="2000" b="1" dirty="0">
                <a:solidFill>
                  <a:srgbClr val="0070C0"/>
                </a:solidFill>
              </a:rPr>
              <a:t>Nunavut Law Foundation was approached by the Law Foundation of British Columbia </a:t>
            </a:r>
            <a:r>
              <a:rPr lang="en-US" sz="2000" dirty="0"/>
              <a:t>and offered a generous portion of a </a:t>
            </a:r>
            <a:r>
              <a:rPr lang="en-US" sz="2000" b="1" dirty="0">
                <a:solidFill>
                  <a:srgbClr val="0070C0"/>
                </a:solidFill>
              </a:rPr>
              <a:t>cy-</a:t>
            </a:r>
            <a:r>
              <a:rPr lang="en-US" sz="2000" b="1" dirty="0" err="1">
                <a:solidFill>
                  <a:srgbClr val="0070C0"/>
                </a:solidFill>
              </a:rPr>
              <a:t>près</a:t>
            </a:r>
            <a:r>
              <a:rPr lang="en-US" sz="2000" b="1" dirty="0">
                <a:solidFill>
                  <a:srgbClr val="0070C0"/>
                </a:solidFill>
              </a:rPr>
              <a:t> award </a:t>
            </a:r>
            <a:r>
              <a:rPr lang="en-US" sz="2000" dirty="0"/>
              <a:t>they had been granted. </a:t>
            </a:r>
          </a:p>
          <a:p>
            <a:pPr algn="l"/>
            <a:r>
              <a:rPr lang="en-US" sz="2000" dirty="0"/>
              <a:t>A big thank you to the Law Foundation of British Columbia for this very generous contribution.</a:t>
            </a:r>
            <a:endParaRPr lang="en-CA" sz="2000" b="0" i="0" dirty="0">
              <a:solidFill>
                <a:srgbClr val="212529"/>
              </a:solidFill>
              <a:effectLst/>
              <a:highlight>
                <a:srgbClr val="FAFAF8"/>
              </a:highlight>
              <a:latin typeface="Lato" panose="020F0502020204030203" pitchFamily="34" charset="0"/>
            </a:endParaRPr>
          </a:p>
        </p:txBody>
      </p:sp>
      <p:pic>
        <p:nvPicPr>
          <p:cNvPr id="5" name="Picture 4" descr="A group of people posing for a photo&#10;&#10;Description automatically generated">
            <a:extLst>
              <a:ext uri="{FF2B5EF4-FFF2-40B4-BE49-F238E27FC236}">
                <a16:creationId xmlns:a16="http://schemas.microsoft.com/office/drawing/2014/main" id="{0F948ACF-8149-DD3A-6C3A-A143ED0464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6263" y="2180496"/>
            <a:ext cx="4537791" cy="4045683"/>
          </a:xfrm>
          <a:prstGeom prst="rect">
            <a:avLst/>
          </a:prstGeom>
        </p:spPr>
      </p:pic>
      <p:pic>
        <p:nvPicPr>
          <p:cNvPr id="6" name="Picture 2" descr="Home page">
            <a:extLst>
              <a:ext uri="{FF2B5EF4-FFF2-40B4-BE49-F238E27FC236}">
                <a16:creationId xmlns:a16="http://schemas.microsoft.com/office/drawing/2014/main" id="{3D92BFCC-3ABE-6B3E-D2BD-E101074433C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534" y="641285"/>
            <a:ext cx="4609957" cy="113554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1316AEAF-E177-B3B1-91CA-5358A0155053}"/>
              </a:ext>
            </a:extLst>
          </p:cNvPr>
          <p:cNvSpPr txBox="1"/>
          <p:nvPr/>
        </p:nvSpPr>
        <p:spPr>
          <a:xfrm>
            <a:off x="8416794" y="1024390"/>
            <a:ext cx="609814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Cy-</a:t>
            </a:r>
            <a:r>
              <a:rPr lang="en-US" sz="2800" b="1" dirty="0" err="1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Près</a:t>
            </a:r>
            <a:r>
              <a:rPr lang="en-US" sz="2800" b="1" dirty="0">
                <a:solidFill>
                  <a:srgbClr val="00B0F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Award </a:t>
            </a:r>
            <a:endParaRPr lang="en-CA" sz="2800" b="1" dirty="0"/>
          </a:p>
        </p:txBody>
      </p:sp>
    </p:spTree>
    <p:extLst>
      <p:ext uri="{BB962C8B-B14F-4D97-AF65-F5344CB8AC3E}">
        <p14:creationId xmlns:p14="http://schemas.microsoft.com/office/powerpoint/2010/main" val="822879979"/>
      </p:ext>
    </p:extLst>
  </p:cSld>
  <p:clrMapOvr>
    <a:masterClrMapping/>
  </p:clrMapOvr>
</p:sld>
</file>

<file path=ppt/theme/theme1.xml><?xml version="1.0" encoding="utf-8"?>
<a:theme xmlns:a="http://schemas.openxmlformats.org/drawingml/2006/main" name="Dividend">
  <a:themeElements>
    <a:clrScheme name="Dividend">
      <a:dk1>
        <a:sysClr val="windowText" lastClr="000000"/>
      </a:dk1>
      <a:lt1>
        <a:sysClr val="window" lastClr="FFFFFF"/>
      </a:lt1>
      <a:dk2>
        <a:srgbClr val="3D3D3D"/>
      </a:dk2>
      <a:lt2>
        <a:srgbClr val="EBEBEB"/>
      </a:lt2>
      <a:accent1>
        <a:srgbClr val="1A3260"/>
      </a:accent1>
      <a:accent2>
        <a:srgbClr val="4590B8"/>
      </a:accent2>
      <a:accent3>
        <a:srgbClr val="45CBE8"/>
      </a:accent3>
      <a:accent4>
        <a:srgbClr val="969FA7"/>
      </a:accent4>
      <a:accent5>
        <a:srgbClr val="A2C777"/>
      </a:accent5>
      <a:accent6>
        <a:srgbClr val="42955F"/>
      </a:accent6>
      <a:hlink>
        <a:srgbClr val="828282"/>
      </a:hlink>
      <a:folHlink>
        <a:srgbClr val="A5A5A5"/>
      </a:folHlink>
    </a:clrScheme>
    <a:fontScheme name="Dividend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" id="{9697A71B-4AB7-4A1A-BD5B-BB2D22835B57}" vid="{66F1C100-1D2B-4BEA-AD01-C4F230B3B965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2c0ed7f6-7069-49b8-aa6a-8bf403210c60">
      <Terms xmlns="http://schemas.microsoft.com/office/infopath/2007/PartnerControls"/>
    </lcf76f155ced4ddcb4097134ff3c332f>
    <TaxCatchAll xmlns="e76e747e-5d7a-4124-907d-94874cefd736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5F74B3A1318C74A865CB7F474A1FC12" ma:contentTypeVersion="18" ma:contentTypeDescription="Create a new document." ma:contentTypeScope="" ma:versionID="4f17830552cd44417f5c0efd15657b1a">
  <xsd:schema xmlns:xsd="http://www.w3.org/2001/XMLSchema" xmlns:xs="http://www.w3.org/2001/XMLSchema" xmlns:p="http://schemas.microsoft.com/office/2006/metadata/properties" xmlns:ns2="2c0ed7f6-7069-49b8-aa6a-8bf403210c60" xmlns:ns3="e76e747e-5d7a-4124-907d-94874cefd736" targetNamespace="http://schemas.microsoft.com/office/2006/metadata/properties" ma:root="true" ma:fieldsID="e03ee724a61ee1a4db23de7202a5581c" ns2:_="" ns3:_="">
    <xsd:import namespace="2c0ed7f6-7069-49b8-aa6a-8bf403210c60"/>
    <xsd:import namespace="e76e747e-5d7a-4124-907d-94874cefd73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MediaServiceLocation" minOccurs="0"/>
                <xsd:element ref="ns2:lcf76f155ced4ddcb4097134ff3c332f" minOccurs="0"/>
                <xsd:element ref="ns3:TaxCatchAll" minOccurs="0"/>
                <xsd:element ref="ns2:MediaServiceObjectDetectorVersion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c0ed7f6-7069-49b8-aa6a-8bf403210c6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MediaLengthInSeconds" ma:hidden="true" ma:internalName="MediaLengthInSeconds" ma:readOnly="true">
      <xsd:simpleType>
        <xsd:restriction base="dms:Unknown"/>
      </xsd:simpleType>
    </xsd:element>
    <xsd:element name="MediaServiceLocation" ma:index="20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2" nillable="true" ma:taxonomy="true" ma:internalName="lcf76f155ced4ddcb4097134ff3c332f" ma:taxonomyFieldName="MediaServiceImageTags" ma:displayName="Image Tags" ma:readOnly="false" ma:fieldId="{5cf76f15-5ced-4ddc-b409-7134ff3c332f}" ma:taxonomyMulti="true" ma:sspId="5c5e3d6f-d01d-474f-abde-51dcf9f4327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4" nillable="true" ma:displayName="MediaServiceObjectDetectorVersions" ma:description="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5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76e747e-5d7a-4124-907d-94874cefd736" elementFormDefault="qualified">
    <xsd:import namespace="http://schemas.microsoft.com/office/2006/documentManagement/types"/>
    <xsd:import namespace="http://schemas.microsoft.com/office/infopath/2007/PartnerControls"/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23" nillable="true" ma:displayName="Taxonomy Catch All Column" ma:hidden="true" ma:list="{e5eaa4ab-7e4f-469a-a203-2cdc319870d5}" ma:internalName="TaxCatchAll" ma:showField="CatchAllData" ma:web="e76e747e-5d7a-4124-907d-94874cefd736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99F5A9CF-1BF4-476A-AC99-D9611AFE8193}">
  <ds:schemaRefs>
    <ds:schemaRef ds:uri="http://schemas.microsoft.com/office/2006/metadata/properties"/>
    <ds:schemaRef ds:uri="http://schemas.microsoft.com/office/infopath/2007/PartnerControls"/>
    <ds:schemaRef ds:uri="2c0ed7f6-7069-49b8-aa6a-8bf403210c60"/>
    <ds:schemaRef ds:uri="e76e747e-5d7a-4124-907d-94874cefd736"/>
  </ds:schemaRefs>
</ds:datastoreItem>
</file>

<file path=customXml/itemProps2.xml><?xml version="1.0" encoding="utf-8"?>
<ds:datastoreItem xmlns:ds="http://schemas.openxmlformats.org/officeDocument/2006/customXml" ds:itemID="{26A8A2DC-7425-4784-B8F6-93708268257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1E3E873-C336-40E7-9781-FC6E75CD7F3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2c0ed7f6-7069-49b8-aa6a-8bf403210c60"/>
    <ds:schemaRef ds:uri="e76e747e-5d7a-4124-907d-94874cefd73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TM03457464[[fn=Dividend]]</Template>
  <TotalTime>757</TotalTime>
  <Words>1014</Words>
  <Application>Microsoft Office PowerPoint</Application>
  <PresentationFormat>Widescreen</PresentationFormat>
  <Paragraphs>87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2" baseType="lpstr">
      <vt:lpstr>Arial</vt:lpstr>
      <vt:lpstr>Gill Sans MT</vt:lpstr>
      <vt:lpstr>Lato</vt:lpstr>
      <vt:lpstr>Source Sans Pro</vt:lpstr>
      <vt:lpstr>Wingdings</vt:lpstr>
      <vt:lpstr>Wingdings 2</vt:lpstr>
      <vt:lpstr>Dividend</vt:lpstr>
      <vt:lpstr>The law society of nunavut   2023-24 AGM                      Overview OF REPORTS      </vt:lpstr>
      <vt:lpstr> </vt:lpstr>
      <vt:lpstr>           THE statistics are compiled annually on March 31 to include the outcomes of the annual  membership renewals (resignations, suspensions, change of status, etc.).   -  On March 31, 2024, MAC had considered 45 regular applications for membership including 22 combined regular/Restricted Appearance Certificate (RAC) applications.    -  The regular membership application numbers decreased by 15% in comparison to last year’s numbers.    -  In 2023, MAC did not receive any NEW student-at-law application although the LSN continued to receive regular inquiries from individuals who have completed either their entire or portions of articles elsewhere.   </vt:lpstr>
      <vt:lpstr>          As of March 31, 2024, there were 70 active resident members, including a number of lawyers from the Nunavut Law Program.    The average resident bar in the last ten years has been 76 members.   In comparison to the non-resident bar:       - 2014 192 active non-resident members.       -  2024  263 active non- Resident lawyers.     AN increase of roughly 37% from 2014.  </vt:lpstr>
      <vt:lpstr>     -  March 31, 2024: 95 lawyers were practicing under a RAC (both new and renewed).   - March 31, 2023:  79 RACs had been issued.    -  increase of 20.3%.    It is important to note that of the 95 RACs, 28 applicants ultimately got called to the Nunavut bar after submitting a combined RAC/ regular membership application. </vt:lpstr>
      <vt:lpstr> (I) Streamlining the Application Process   (ii) Formalizing and Clarifying Aspects of the Application Process  -   Assurance and Authorization Form  -   Letter of good character  -   Listing of NCA Certification in the Law Degree Section of the Application Form    </vt:lpstr>
      <vt:lpstr>    -  Conflicts of Interest, Quorum and Voting for the Executive Committee: ongoing with the executive committee   -   Interest-bearing trust account and mandatory reporting to the LSN or to a member’s home jurisdiction    -   LPA overhaul  and amendments to the rules  -   The Roll and the Record s. 34-37 of the Rules of the LSN; s. 14 of the LPA :  What is the Regulated baseline information for the online LSN membership directory.     </vt:lpstr>
      <vt:lpstr>Directors </vt:lpstr>
      <vt:lpstr>Cy-PrÈs Award </vt:lpstr>
      <vt:lpstr>IOL</vt:lpstr>
      <vt:lpstr>UPINNAQTUQ AWARD FOR YOUTH &amp;  YOUNG STUDENTS</vt:lpstr>
      <vt:lpstr>General grant </vt:lpstr>
      <vt:lpstr>Lucien ukaliannuk award for law or law-related</vt:lpstr>
      <vt:lpstr>SUMMARY OF 2023 DISBURSEMENTS </vt:lpstr>
      <vt:lpstr>  Questions?  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LSN Access to justice projects  May 2024 overview</dc:title>
  <dc:creator>Nalini Vaddapalli</dc:creator>
  <cp:lastModifiedBy>Nalini Vaddapalli</cp:lastModifiedBy>
  <cp:revision>59</cp:revision>
  <dcterms:created xsi:type="dcterms:W3CDTF">2024-05-21T13:56:39Z</dcterms:created>
  <dcterms:modified xsi:type="dcterms:W3CDTF">2024-07-02T01:01:04Z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0x01010085F74B3A1318C74A865CB7F474A1FC12</vt:lpwstr>
  </property>
  <property fmtid="{D5CDD505-2E9C-101B-9397-08002B2CF9AE}" pid="3" name="MediaServiceImageTags">
    <vt:lpwstr/>
  </property>
</Properties>
</file>